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y="5143500" cx="9144000"/>
  <p:notesSz cx="6858000" cy="9144000"/>
  <p:embeddedFontLst>
    <p:embeddedFont>
      <p:font typeface="Roboto"/>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regular.fntdata"/><Relationship Id="rId47" Type="http://schemas.openxmlformats.org/officeDocument/2006/relationships/slide" Target="slides/slide42.xml"/><Relationship Id="rId49"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boldItalic.fntdata"/><Relationship Id="rId5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bm.com/topics/data-quality" TargetMode="External"/><Relationship Id="rId3" Type="http://schemas.openxmlformats.org/officeDocument/2006/relationships/hyperlink" Target="https://www.ibm.com/products/tutorials/6-pillars-of-data-quality-and-how-to-improve-your-data#6pillarsofdataquality"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14695ec918_2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14695ec918_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it had a few limitations by being optimized for batch processing, making it slow for real time data tasks</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because its optimized for </a:t>
            </a:r>
            <a:r>
              <a:rPr lang="nl"/>
              <a:t>handling</a:t>
            </a:r>
            <a:r>
              <a:rPr lang="nl"/>
              <a:t> all data at once</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it had two primary functions map and reduce</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1 petabyte = 1,048,576 gigabytes (GB)</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14695ec918_2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14695ec918_2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the foundation of apache spark is based on RDD</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it’s a </a:t>
            </a:r>
            <a:r>
              <a:rPr lang="nl"/>
              <a:t>programming</a:t>
            </a:r>
            <a:r>
              <a:rPr lang="nl"/>
              <a:t> abstraction that represents a collection of read only objects split across a cluster</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it can be created from textg files ,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nl">
                <a:solidFill>
                  <a:schemeClr val="dk1"/>
                </a:solidFill>
              </a:rPr>
              <a:t>RDDs (Resilient Distributed Datasets)</a:t>
            </a:r>
            <a:r>
              <a:rPr lang="nl">
                <a:solidFill>
                  <a:schemeClr val="dk1"/>
                </a:solidFill>
              </a:rPr>
              <a:t> are a core part of Spark's system. They are collections of data that can be processed in parallel across many machines (or nodes) in a cluster.</a:t>
            </a:r>
            <a:endParaRPr>
              <a:solidFill>
                <a:schemeClr val="dk1"/>
              </a:solidFill>
            </a:endParaRPr>
          </a:p>
          <a:p>
            <a:pPr indent="0" lvl="0" marL="0" rtl="0" algn="l">
              <a:spcBef>
                <a:spcPts val="0"/>
              </a:spcBef>
              <a:spcAft>
                <a:spcPts val="0"/>
              </a:spcAft>
              <a:buClr>
                <a:schemeClr val="dk1"/>
              </a:buClr>
              <a:buSzPts val="1100"/>
              <a:buFont typeface="Arial"/>
              <a:buNone/>
            </a:pPr>
            <a:r>
              <a:rPr b="1" lang="nl">
                <a:solidFill>
                  <a:schemeClr val="dk1"/>
                </a:solidFill>
              </a:rPr>
              <a:t>Resilient</a:t>
            </a:r>
            <a:r>
              <a:rPr lang="nl">
                <a:solidFill>
                  <a:schemeClr val="dk1"/>
                </a:solidFill>
              </a:rPr>
              <a:t> means that RDDs can recover from failures. If one machine fails, Spark can rebuild the data on another machine.</a:t>
            </a:r>
            <a:endParaRPr>
              <a:solidFill>
                <a:schemeClr val="dk1"/>
              </a:solidFill>
            </a:endParaRPr>
          </a:p>
          <a:p>
            <a:pPr indent="0" lvl="0" marL="0" rtl="0" algn="l">
              <a:spcBef>
                <a:spcPts val="0"/>
              </a:spcBef>
              <a:spcAft>
                <a:spcPts val="0"/>
              </a:spcAft>
              <a:buClr>
                <a:schemeClr val="dk1"/>
              </a:buClr>
              <a:buSzPts val="1100"/>
              <a:buFont typeface="Arial"/>
              <a:buNone/>
            </a:pPr>
            <a:r>
              <a:rPr b="1" lang="nl">
                <a:solidFill>
                  <a:schemeClr val="dk1"/>
                </a:solidFill>
              </a:rPr>
              <a:t>Distributed</a:t>
            </a:r>
            <a:r>
              <a:rPr lang="nl">
                <a:solidFill>
                  <a:schemeClr val="dk1"/>
                </a:solidFill>
              </a:rPr>
              <a:t> means that the data is split into parts and stored across multiple machines. This setup allows Spark to process large datasets faster by dividing the work among different nodes.</a:t>
            </a:r>
            <a:endParaRPr>
              <a:solidFill>
                <a:schemeClr val="dk1"/>
              </a:solidFill>
            </a:endParaRPr>
          </a:p>
          <a:p>
            <a:pPr indent="0" lvl="0" marL="0" rtl="0" algn="l">
              <a:spcBef>
                <a:spcPts val="0"/>
              </a:spcBef>
              <a:spcAft>
                <a:spcPts val="0"/>
              </a:spcAft>
              <a:buClr>
                <a:schemeClr val="dk1"/>
              </a:buClr>
              <a:buSzPts val="1100"/>
              <a:buFont typeface="Arial"/>
              <a:buNone/>
            </a:pPr>
            <a:r>
              <a:rPr b="1" lang="nl">
                <a:solidFill>
                  <a:schemeClr val="dk1"/>
                </a:solidFill>
              </a:rPr>
              <a:t>Read-only</a:t>
            </a:r>
            <a:r>
              <a:rPr lang="nl">
                <a:solidFill>
                  <a:schemeClr val="dk1"/>
                </a:solidFill>
              </a:rPr>
              <a:t> indicates that once RDDs are created, they cannot be changed. Instead, Spark transforms them to create new RDDs, making it easier to manage and recover data.</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14695ec918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14695ec918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so RDD has map reduce functions, it can join datasets and filter and aggregate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ALl of these operations are done in memory making it </a:t>
            </a:r>
            <a:r>
              <a:rPr lang="nl"/>
              <a:t>incredibly</a:t>
            </a:r>
            <a:r>
              <a:rPr lang="nl"/>
              <a:t> fast.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14695ec918_2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14695ec918_2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nl">
                <a:solidFill>
                  <a:schemeClr val="dk1"/>
                </a:solidFill>
              </a:rPr>
              <a:t>Spark SQL</a:t>
            </a:r>
            <a:r>
              <a:rPr lang="nl">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Used for handling </a:t>
            </a:r>
            <a:r>
              <a:rPr b="1" lang="nl">
                <a:solidFill>
                  <a:schemeClr val="dk1"/>
                </a:solidFill>
              </a:rPr>
              <a:t>structured data</a:t>
            </a:r>
            <a:r>
              <a:rPr lang="nl">
                <a:solidFill>
                  <a:schemeClr val="dk1"/>
                </a:solidFill>
              </a:rPr>
              <a:t> (data organized in tables or rows and columns).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Works with </a:t>
            </a:r>
            <a:r>
              <a:rPr b="1" lang="nl">
                <a:solidFill>
                  <a:schemeClr val="dk1"/>
                </a:solidFill>
              </a:rPr>
              <a:t>DataFrames</a:t>
            </a:r>
            <a:r>
              <a:rPr lang="nl">
                <a:solidFill>
                  <a:schemeClr val="dk1"/>
                </a:solidFill>
              </a:rPr>
              <a:t>, which are similar to tables in a database, making it easy to query data using SQL-like commands.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Great for tasks like querying, transforming, and analyzing structured data efficiently.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Spark Streaming</a:t>
            </a:r>
            <a:r>
              <a:rPr lang="nl">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Processes data in </a:t>
            </a:r>
            <a:r>
              <a:rPr b="1" lang="nl">
                <a:solidFill>
                  <a:schemeClr val="dk1"/>
                </a:solidFill>
              </a:rPr>
              <a:t>real-time</a:t>
            </a:r>
            <a:r>
              <a:rPr lang="nl">
                <a:solidFill>
                  <a:schemeClr val="dk1"/>
                </a:solidFill>
              </a:rPr>
              <a:t> by breaking it down into small, manageable batches.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Useful for handling </a:t>
            </a:r>
            <a:r>
              <a:rPr b="1" lang="nl">
                <a:solidFill>
                  <a:schemeClr val="dk1"/>
                </a:solidFill>
              </a:rPr>
              <a:t>data streams</a:t>
            </a:r>
            <a:r>
              <a:rPr lang="nl">
                <a:solidFill>
                  <a:schemeClr val="dk1"/>
                </a:solidFill>
              </a:rPr>
              <a:t>, like incoming logs, user activity, or sensor data.</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Allows Spark to handle time-sensitive data, so users get up-to-date results as the data flows in.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MLlib</a:t>
            </a:r>
            <a:r>
              <a:rPr lang="nl">
                <a:solidFill>
                  <a:schemeClr val="dk1"/>
                </a:solidFill>
              </a:rPr>
              <a:t> (Machine Learning Library):</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A built-in </a:t>
            </a:r>
            <a:r>
              <a:rPr b="1" lang="nl">
                <a:solidFill>
                  <a:schemeClr val="dk1"/>
                </a:solidFill>
              </a:rPr>
              <a:t>machine learning library</a:t>
            </a:r>
            <a:r>
              <a:rPr lang="nl">
                <a:solidFill>
                  <a:schemeClr val="dk1"/>
                </a:solidFill>
              </a:rPr>
              <a:t> for Spark.</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Provides tools for building and training </a:t>
            </a:r>
            <a:r>
              <a:rPr b="1" lang="nl">
                <a:solidFill>
                  <a:schemeClr val="dk1"/>
                </a:solidFill>
              </a:rPr>
              <a:t>machine learning models</a:t>
            </a:r>
            <a:r>
              <a:rPr lang="nl">
                <a:solidFill>
                  <a:schemeClr val="dk1"/>
                </a:solidFill>
              </a:rPr>
              <a:t> (such as classification, clustering, and recommendation).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Designed to work with Spark’s distributed computing, which helps scale machine learning tasks across large datasets.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GraphX</a:t>
            </a:r>
            <a:r>
              <a:rPr lang="nl">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A framework for </a:t>
            </a:r>
            <a:r>
              <a:rPr b="1" lang="nl">
                <a:solidFill>
                  <a:schemeClr val="dk1"/>
                </a:solidFill>
              </a:rPr>
              <a:t>graph processing</a:t>
            </a:r>
            <a:r>
              <a:rPr lang="nl">
                <a:solidFill>
                  <a:schemeClr val="dk1"/>
                </a:solidFill>
              </a:rPr>
              <a:t> and analysis.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Works with data represented as graphs (networks of nodes and edges, like social networks or recommendation systems).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Lets users run algorithms for finding patterns, connections, or relationships within large, complex networks.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14695ec918_2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14695ec918_2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misschien goed om extar te zegge</a:t>
            </a:r>
            <a:br>
              <a:rPr lang="nl"/>
            </a:br>
            <a:br>
              <a:rPr lang="nl"/>
            </a:br>
            <a:r>
              <a:rPr b="1" lang="nl">
                <a:solidFill>
                  <a:schemeClr val="dk1"/>
                </a:solidFill>
              </a:rPr>
              <a:t>In-Memory Processing</a:t>
            </a:r>
            <a:r>
              <a:rPr lang="nl">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Spark is designed to load data into memory (RAM) to perform computations very quickly. This avoids the time-consuming disk I/O that traditional systems like Hadoop MapReduce often rely 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For large datasets, this means Spark needs significant RAM across a cluster of computers, which can add up to a high cost.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Efficient Cluster Management</a:t>
            </a:r>
            <a:r>
              <a:rPr lang="nl">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Spark doesn't require all the data to be in the memory of one machine. Instead, it distributes the data across many machines in a cluster, each of which handles only a portion of the data.</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nl">
                <a:solidFill>
                  <a:schemeClr val="dk1"/>
                </a:solidFill>
              </a:rPr>
              <a:t>Companies can rent or set up a Spark cluster to achieve this, and the flexibility to scale up or down as needed can help optimize costs.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Cost-Benefit of In-Memory Processing</a:t>
            </a:r>
            <a:r>
              <a:rPr lang="nl">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While RAM is expensive, the speed gains Spark offers can reduce processing times from hours to minutes. This often leads to better productivity, faster insights, and reduced operational costs, which can outweigh the upfront memory costs.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14695ec918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14695ec918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14695ec918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14695ec918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lnSpc>
                <a:spcPct val="115000"/>
              </a:lnSpc>
              <a:spcBef>
                <a:spcPts val="1200"/>
              </a:spcBef>
              <a:spcAft>
                <a:spcPts val="0"/>
              </a:spcAft>
              <a:buClr>
                <a:schemeClr val="dk1"/>
              </a:buClr>
              <a:buSzPts val="1100"/>
              <a:buFont typeface="Arial"/>
              <a:buNone/>
            </a:pPr>
            <a:r>
              <a:rPr lang="nl">
                <a:solidFill>
                  <a:schemeClr val="dk1"/>
                </a:solidFill>
              </a:rPr>
              <a:t>Organizations face two big challenges as they work with data:</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nl">
                <a:solidFill>
                  <a:schemeClr val="dk1"/>
                </a:solidFill>
              </a:rPr>
              <a:t>Data Security</a:t>
            </a:r>
            <a:r>
              <a:rPr lang="nl">
                <a:solidFill>
                  <a:schemeClr val="dk1"/>
                </a:solidFill>
              </a:rPr>
              <a:t>: Protecting data from unauthorized access and cyber threats is critical, especially as data is stored and processed across various systems. extra:  Security breaches can lead to significant financial and reputational damage.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nl">
                <a:solidFill>
                  <a:schemeClr val="dk1"/>
                </a:solidFill>
              </a:rPr>
              <a:t>Data Privacy</a:t>
            </a:r>
            <a:r>
              <a:rPr lang="nl">
                <a:solidFill>
                  <a:schemeClr val="dk1"/>
                </a:solidFill>
              </a:rPr>
              <a:t>: Ensuring that personal and sensitive data is handled responsibly and complies with privacy regulations (like GDPR) is essential. extra: This involves controlling who has access to data and how it's used, which is increasingly complex as data volumes grow.</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14695ec918_2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14695ec918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146ec1e6a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146ec1e6a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146ec1e6a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146ec1e6a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14695ec918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14695ec918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146ec1e6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146ec1e6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146ec1e6ac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3146ec1e6a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146ec1e6ac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146ec1e6ac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14695ec918_2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14695ec918_2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146ec1e6a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146ec1e6a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146ec1e6ac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146ec1e6ac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u="sng">
                <a:solidFill>
                  <a:schemeClr val="hlink"/>
                </a:solidFill>
                <a:hlinkClick r:id="rId2"/>
              </a:rPr>
              <a:t>https://www.ibm.com/topics/data-quality</a:t>
            </a:r>
            <a:endParaRPr/>
          </a:p>
          <a:p>
            <a:pPr indent="0" lvl="0" marL="0" rtl="0" algn="l">
              <a:spcBef>
                <a:spcPts val="0"/>
              </a:spcBef>
              <a:spcAft>
                <a:spcPts val="0"/>
              </a:spcAft>
              <a:buNone/>
            </a:pPr>
            <a:r>
              <a:rPr lang="nl" u="sng">
                <a:solidFill>
                  <a:schemeClr val="hlink"/>
                </a:solidFill>
                <a:hlinkClick r:id="rId3"/>
              </a:rPr>
              <a:t>https://www.ibm.com/products/tutorials/6-pillars-of-data-quality-and-how-to-improve-your-data#6pillarsofdataquality</a:t>
            </a:r>
            <a:endParaRPr/>
          </a:p>
          <a:p>
            <a:pPr indent="0" lvl="0" marL="0" rtl="0" algn="l">
              <a:spcBef>
                <a:spcPts val="0"/>
              </a:spcBef>
              <a:spcAft>
                <a:spcPts val="0"/>
              </a:spcAft>
              <a:buNone/>
            </a:pPr>
            <a:br>
              <a:rPr lang="nl"/>
            </a:br>
            <a:br>
              <a:rPr lang="nl"/>
            </a:br>
            <a:endParaRPr>
              <a:solidFill>
                <a:schemeClr val="dk1"/>
              </a:solidFill>
            </a:endParaRPr>
          </a:p>
          <a:p>
            <a:pPr indent="0" lvl="0" marL="0" rtl="0" algn="l">
              <a:lnSpc>
                <a:spcPct val="115000"/>
              </a:lnSpc>
              <a:spcBef>
                <a:spcPts val="1400"/>
              </a:spcBef>
              <a:spcAft>
                <a:spcPts val="0"/>
              </a:spcAft>
              <a:buNone/>
            </a:pPr>
            <a:r>
              <a:rPr b="1" lang="nl" sz="1300">
                <a:solidFill>
                  <a:schemeClr val="dk1"/>
                </a:solidFill>
              </a:rPr>
              <a:t>1. Accuracy</a:t>
            </a:r>
            <a:endParaRPr b="1" sz="1300">
              <a:solidFill>
                <a:schemeClr val="dk1"/>
              </a:solidFill>
            </a:endParaRPr>
          </a:p>
          <a:p>
            <a:pPr indent="0" lvl="0" marL="0" rtl="0" algn="l">
              <a:lnSpc>
                <a:spcPct val="115000"/>
              </a:lnSpc>
              <a:spcBef>
                <a:spcPts val="1200"/>
              </a:spcBef>
              <a:spcAft>
                <a:spcPts val="0"/>
              </a:spcAft>
              <a:buNone/>
            </a:pPr>
            <a:r>
              <a:rPr lang="nl">
                <a:solidFill>
                  <a:schemeClr val="dk1"/>
                </a:solidFill>
              </a:rPr>
              <a:t>Accuracy refers to the extent to which data accurately represents real-world values or events. Ensuring accuracy involves identifying and correcting errors in your dataset, such as incorrect entries or misrepresentations. One way to improve accuracy is by implementing data validation rules, which help prevent inaccurate information from entering your system.</a:t>
            </a:r>
            <a:endParaRPr>
              <a:solidFill>
                <a:schemeClr val="dk1"/>
              </a:solidFill>
            </a:endParaRPr>
          </a:p>
          <a:p>
            <a:pPr indent="0" lvl="0" marL="0" rtl="0" algn="l">
              <a:lnSpc>
                <a:spcPct val="115000"/>
              </a:lnSpc>
              <a:spcBef>
                <a:spcPts val="1400"/>
              </a:spcBef>
              <a:spcAft>
                <a:spcPts val="0"/>
              </a:spcAft>
              <a:buNone/>
            </a:pPr>
            <a:r>
              <a:rPr b="1" lang="nl" sz="1300">
                <a:solidFill>
                  <a:schemeClr val="dk1"/>
                </a:solidFill>
              </a:rPr>
              <a:t>2. Completeness</a:t>
            </a:r>
            <a:endParaRPr b="1" sz="1300">
              <a:solidFill>
                <a:schemeClr val="dk1"/>
              </a:solidFill>
            </a:endParaRPr>
          </a:p>
          <a:p>
            <a:pPr indent="0" lvl="0" marL="0" rtl="0" algn="l">
              <a:lnSpc>
                <a:spcPct val="115000"/>
              </a:lnSpc>
              <a:spcBef>
                <a:spcPts val="1200"/>
              </a:spcBef>
              <a:spcAft>
                <a:spcPts val="0"/>
              </a:spcAft>
              <a:buNone/>
            </a:pPr>
            <a:r>
              <a:rPr lang="nl">
                <a:solidFill>
                  <a:schemeClr val="dk1"/>
                </a:solidFill>
              </a:rPr>
              <a:t>Completeness concerns whether a dataset contains all necessary records, without missing values or gaps. A complete dataset allows for more comprehensive analysis and decision-making. To improve the completeness, you can use techniques like imputing missing values, merging multiple information sources, or utilizing external reference datasets.</a:t>
            </a:r>
            <a:endParaRPr>
              <a:solidFill>
                <a:schemeClr val="dk1"/>
              </a:solidFill>
            </a:endParaRPr>
          </a:p>
          <a:p>
            <a:pPr indent="0" lvl="0" marL="0" rtl="0" algn="l">
              <a:lnSpc>
                <a:spcPct val="115000"/>
              </a:lnSpc>
              <a:spcBef>
                <a:spcPts val="1400"/>
              </a:spcBef>
              <a:spcAft>
                <a:spcPts val="0"/>
              </a:spcAft>
              <a:buNone/>
            </a:pPr>
            <a:r>
              <a:rPr b="1" lang="nl" sz="1300">
                <a:solidFill>
                  <a:schemeClr val="dk1"/>
                </a:solidFill>
              </a:rPr>
              <a:t>3. Timeliness and currency</a:t>
            </a:r>
            <a:endParaRPr b="1" sz="1300">
              <a:solidFill>
                <a:schemeClr val="dk1"/>
              </a:solidFill>
            </a:endParaRPr>
          </a:p>
          <a:p>
            <a:pPr indent="0" lvl="0" marL="0" rtl="0" algn="l">
              <a:lnSpc>
                <a:spcPct val="115000"/>
              </a:lnSpc>
              <a:spcBef>
                <a:spcPts val="1200"/>
              </a:spcBef>
              <a:spcAft>
                <a:spcPts val="0"/>
              </a:spcAft>
              <a:buNone/>
            </a:pPr>
            <a:r>
              <a:rPr lang="nl">
                <a:solidFill>
                  <a:schemeClr val="dk1"/>
                </a:solidFill>
              </a:rPr>
              <a:t>Timeliness and currency ensure that your data is up-to-date and relevant when used for analysis or decision-making purposes. Outdated information can lead to incorrect conclusions, so maintaining up-to-date datasets is essential. Techniques like incremental updates, scheduled refreshes, or real-time streaming can help keep datasets current.</a:t>
            </a:r>
            <a:endParaRPr>
              <a:solidFill>
                <a:schemeClr val="dk1"/>
              </a:solidFill>
            </a:endParaRPr>
          </a:p>
          <a:p>
            <a:pPr indent="0" lvl="0" marL="0" rtl="0" algn="l">
              <a:lnSpc>
                <a:spcPct val="115000"/>
              </a:lnSpc>
              <a:spcBef>
                <a:spcPts val="1400"/>
              </a:spcBef>
              <a:spcAft>
                <a:spcPts val="0"/>
              </a:spcAft>
              <a:buNone/>
            </a:pPr>
            <a:r>
              <a:rPr b="1" lang="nl" sz="1300">
                <a:solidFill>
                  <a:schemeClr val="dk1"/>
                </a:solidFill>
              </a:rPr>
              <a:t>4. Consistency</a:t>
            </a:r>
            <a:endParaRPr b="1" sz="1300">
              <a:solidFill>
                <a:schemeClr val="dk1"/>
              </a:solidFill>
            </a:endParaRPr>
          </a:p>
          <a:p>
            <a:pPr indent="0" lvl="0" marL="0" rtl="0" algn="l">
              <a:lnSpc>
                <a:spcPct val="115000"/>
              </a:lnSpc>
              <a:spcBef>
                <a:spcPts val="1200"/>
              </a:spcBef>
              <a:spcAft>
                <a:spcPts val="0"/>
              </a:spcAft>
              <a:buNone/>
            </a:pPr>
            <a:r>
              <a:rPr lang="nl">
                <a:solidFill>
                  <a:schemeClr val="dk1"/>
                </a:solidFill>
              </a:rPr>
              <a:t>Consistency measures the extent to which data values are coherent and compatible across different datasets or systems. Incorrect data can cause wrong conclusions and confusion among different users who rely on the information to make decisions. To improve consistency, you can implement data standardization techniques, such as using consistent naming conventions, formats, and units of measurement.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For example, the number of employees in a department should not exceed the total number of employees in a company.</a:t>
            </a:r>
            <a:endParaRPr>
              <a:solidFill>
                <a:schemeClr val="dk1"/>
              </a:solidFill>
            </a:endParaRPr>
          </a:p>
          <a:p>
            <a:pPr indent="0" lvl="0" marL="0" rtl="0" algn="l">
              <a:lnSpc>
                <a:spcPct val="115000"/>
              </a:lnSpc>
              <a:spcBef>
                <a:spcPts val="1400"/>
              </a:spcBef>
              <a:spcAft>
                <a:spcPts val="0"/>
              </a:spcAft>
              <a:buNone/>
            </a:pPr>
            <a:r>
              <a:rPr b="1" lang="nl" sz="1300">
                <a:solidFill>
                  <a:schemeClr val="dk1"/>
                </a:solidFill>
              </a:rPr>
              <a:t>5. Uniqueness</a:t>
            </a:r>
            <a:endParaRPr b="1" sz="1300">
              <a:solidFill>
                <a:schemeClr val="dk1"/>
              </a:solidFill>
            </a:endParaRPr>
          </a:p>
          <a:p>
            <a:pPr indent="0" lvl="0" marL="0" rtl="0" algn="l">
              <a:lnSpc>
                <a:spcPct val="115000"/>
              </a:lnSpc>
              <a:spcBef>
                <a:spcPts val="1200"/>
              </a:spcBef>
              <a:spcAft>
                <a:spcPts val="0"/>
              </a:spcAft>
              <a:buNone/>
            </a:pPr>
            <a:r>
              <a:rPr lang="nl">
                <a:solidFill>
                  <a:schemeClr val="dk1"/>
                </a:solidFill>
              </a:rPr>
              <a:t>Uniqueness refers to the absence of duplicate records in a dataset. Duplicate entries can skew analysis by over-representing specific data points or trends. The primary action taken to improve the uniqueness of a dataset is to identify and remove duplicates. You can use automated deduplication tools to identify and eliminate redundant records from your database.</a:t>
            </a:r>
            <a:endParaRPr>
              <a:solidFill>
                <a:schemeClr val="dk1"/>
              </a:solidFill>
            </a:endParaRPr>
          </a:p>
          <a:p>
            <a:pPr indent="0" lvl="0" marL="0" rtl="0" algn="l">
              <a:lnSpc>
                <a:spcPct val="115000"/>
              </a:lnSpc>
              <a:spcBef>
                <a:spcPts val="1400"/>
              </a:spcBef>
              <a:spcAft>
                <a:spcPts val="0"/>
              </a:spcAft>
              <a:buNone/>
            </a:pPr>
            <a:r>
              <a:rPr b="1" lang="nl" sz="1300">
                <a:solidFill>
                  <a:schemeClr val="dk1"/>
                </a:solidFill>
              </a:rPr>
              <a:t>6. Data granularity and relevance</a:t>
            </a:r>
            <a:endParaRPr b="1" sz="1300">
              <a:solidFill>
                <a:schemeClr val="dk1"/>
              </a:solidFill>
            </a:endParaRPr>
          </a:p>
          <a:p>
            <a:pPr indent="0" lvl="0" marL="0" rtl="0" algn="l">
              <a:lnSpc>
                <a:spcPct val="115000"/>
              </a:lnSpc>
              <a:spcBef>
                <a:spcPts val="1200"/>
              </a:spcBef>
              <a:spcAft>
                <a:spcPts val="0"/>
              </a:spcAft>
              <a:buNone/>
            </a:pPr>
            <a:r>
              <a:rPr lang="nl">
                <a:solidFill>
                  <a:schemeClr val="dk1"/>
                </a:solidFill>
              </a:rPr>
              <a:t>Data granularity and relevance ensure that your dataset’s level of detail aligns with its intended purpose. Excessive granularity may lead to unnecessary complexity, while insufficient detail might make the data useless for specific analyses. Striking a balance between these two aspects ensures that you have relevant, actionable insights from your data.</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146ec1e6ac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146ec1e6ac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146ec1e6ac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146ec1e6ac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nl">
                <a:solidFill>
                  <a:schemeClr val="dk1"/>
                </a:solidFill>
              </a:rPr>
              <a:t>Data Profiling</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Exploring and analyzing </a:t>
            </a:r>
            <a:r>
              <a:rPr b="1" lang="nl">
                <a:solidFill>
                  <a:schemeClr val="dk1"/>
                </a:solidFill>
              </a:rPr>
              <a:t>data structure, content, and types</a:t>
            </a:r>
            <a:r>
              <a:rPr lang="nl">
                <a:solidFill>
                  <a:schemeClr val="dk1"/>
                </a:solidFill>
              </a:rPr>
              <a:t> to understand current data quality and identify anomalies or trends. Data profiling often involves </a:t>
            </a:r>
            <a:r>
              <a:rPr b="1" lang="nl">
                <a:solidFill>
                  <a:schemeClr val="dk1"/>
                </a:solidFill>
              </a:rPr>
              <a:t>statistics, metadata analysis, and pattern recognition</a:t>
            </a:r>
            <a:r>
              <a:rPr lang="nl">
                <a:solidFill>
                  <a:schemeClr val="dk1"/>
                </a:solidFill>
              </a:rPr>
              <a:t> to assess data completeness, uniqueness, and accuracy.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Data Cleansing</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Removing </a:t>
            </a:r>
            <a:r>
              <a:rPr b="1" lang="nl">
                <a:solidFill>
                  <a:schemeClr val="dk1"/>
                </a:solidFill>
              </a:rPr>
              <a:t>discrepancies, errors, and duplicates</a:t>
            </a:r>
            <a:r>
              <a:rPr lang="nl">
                <a:solidFill>
                  <a:schemeClr val="dk1"/>
                </a:solidFill>
              </a:rPr>
              <a:t> to improve data quality. This step may also involve </a:t>
            </a:r>
            <a:r>
              <a:rPr b="1" lang="nl">
                <a:solidFill>
                  <a:schemeClr val="dk1"/>
                </a:solidFill>
              </a:rPr>
              <a:t>correcting data inaccuracies</a:t>
            </a:r>
            <a:r>
              <a:rPr lang="nl">
                <a:solidFill>
                  <a:schemeClr val="dk1"/>
                </a:solidFill>
              </a:rPr>
              <a:t> or enriching incomplete data to ensure consistency and accuracy.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Data Standardization</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Enforcing a </a:t>
            </a:r>
            <a:r>
              <a:rPr b="1" lang="nl">
                <a:solidFill>
                  <a:schemeClr val="dk1"/>
                </a:solidFill>
              </a:rPr>
              <a:t>consistent format across systems</a:t>
            </a:r>
            <a:r>
              <a:rPr lang="nl">
                <a:solidFill>
                  <a:schemeClr val="dk1"/>
                </a:solidFill>
              </a:rPr>
              <a:t> to unify data, making it easier to integrate and analyze. Standardization often includes </a:t>
            </a:r>
            <a:r>
              <a:rPr b="1" lang="nl">
                <a:solidFill>
                  <a:schemeClr val="dk1"/>
                </a:solidFill>
              </a:rPr>
              <a:t>formatting dates, names, and numerical values</a:t>
            </a:r>
            <a:r>
              <a:rPr lang="nl">
                <a:solidFill>
                  <a:schemeClr val="dk1"/>
                </a:solidFill>
              </a:rPr>
              <a:t> and applying common naming conventions.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Data Validation</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Setting </a:t>
            </a:r>
            <a:r>
              <a:rPr b="1" lang="nl">
                <a:solidFill>
                  <a:schemeClr val="dk1"/>
                </a:solidFill>
              </a:rPr>
              <a:t>validation rules</a:t>
            </a:r>
            <a:r>
              <a:rPr lang="nl">
                <a:solidFill>
                  <a:schemeClr val="dk1"/>
                </a:solidFill>
              </a:rPr>
              <a:t> to ensure data meets required criteria before being stored or processed. Validation checks can include </a:t>
            </a:r>
            <a:r>
              <a:rPr b="1" lang="nl">
                <a:solidFill>
                  <a:schemeClr val="dk1"/>
                </a:solidFill>
              </a:rPr>
              <a:t>data type constraints, range checks, and referential integrity</a:t>
            </a:r>
            <a:r>
              <a:rPr lang="nl">
                <a:solidFill>
                  <a:schemeClr val="dk1"/>
                </a:solidFill>
              </a:rPr>
              <a:t> rules to ensure data is reliable and meets business needs.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Data Governance</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Establishing policies and practices for </a:t>
            </a:r>
            <a:r>
              <a:rPr b="1" lang="nl">
                <a:solidFill>
                  <a:schemeClr val="dk1"/>
                </a:solidFill>
              </a:rPr>
              <a:t>data quality oversight</a:t>
            </a:r>
            <a:r>
              <a:rPr lang="nl">
                <a:solidFill>
                  <a:schemeClr val="dk1"/>
                </a:solidFill>
              </a:rPr>
              <a:t> and accountability across the organization. Governance frameworks involve </a:t>
            </a:r>
            <a:r>
              <a:rPr b="1" lang="nl">
                <a:solidFill>
                  <a:schemeClr val="dk1"/>
                </a:solidFill>
              </a:rPr>
              <a:t>data stewardship, defined roles and responsibilities, and compliance</a:t>
            </a:r>
            <a:r>
              <a:rPr lang="nl">
                <a:solidFill>
                  <a:schemeClr val="dk1"/>
                </a:solidFill>
              </a:rPr>
              <a:t> with regulatory standards. It sets the foundation for sustainable data quality.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nl">
                <a:solidFill>
                  <a:schemeClr val="dk1"/>
                </a:solidFill>
              </a:rPr>
              <a:t>Automated Data Quality and Observability</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nl">
                <a:solidFill>
                  <a:schemeClr val="dk1"/>
                </a:solidFill>
              </a:rPr>
              <a:t>Using </a:t>
            </a:r>
            <a:r>
              <a:rPr b="1" lang="nl">
                <a:solidFill>
                  <a:schemeClr val="dk1"/>
                </a:solidFill>
              </a:rPr>
              <a:t>automated tools</a:t>
            </a:r>
            <a:r>
              <a:rPr lang="nl">
                <a:solidFill>
                  <a:schemeClr val="dk1"/>
                </a:solidFill>
              </a:rPr>
              <a:t> and dashboards to continuously monitor and report on data quality metrics in real-time. Observability tools track key metrics, detect anomalies, and provide alerts for potential quality issues, enabling proactive management.</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146ec1e6ac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146ec1e6ac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146ec1e6ac_3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146ec1e6ac_3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14695ec91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14695ec91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146ec1e6ac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146ec1e6ac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14ba50b05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314ba50b05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14ba50b05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14ba50b05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solidFill>
                  <a:schemeClr val="dk1"/>
                </a:solidFill>
              </a:rPr>
              <a:t>The </a:t>
            </a:r>
            <a:r>
              <a:rPr b="1" lang="nl">
                <a:solidFill>
                  <a:schemeClr val="dk1"/>
                </a:solidFill>
              </a:rPr>
              <a:t>public key</a:t>
            </a:r>
            <a:r>
              <a:rPr lang="nl">
                <a:solidFill>
                  <a:schemeClr val="dk1"/>
                </a:solidFill>
              </a:rPr>
              <a:t> is shared openly and can be used by anyone to encrypt data. However, only the </a:t>
            </a:r>
            <a:r>
              <a:rPr b="1" lang="nl">
                <a:solidFill>
                  <a:schemeClr val="dk1"/>
                </a:solidFill>
              </a:rPr>
              <a:t>private key</a:t>
            </a:r>
            <a:r>
              <a:rPr lang="nl">
                <a:solidFill>
                  <a:schemeClr val="dk1"/>
                </a:solidFill>
              </a:rPr>
              <a:t> (kept secure by the owner) can decrypt the data encrypted with the public key.</a:t>
            </a:r>
            <a:br>
              <a:rPr lang="nl">
                <a:solidFill>
                  <a:schemeClr val="dk1"/>
                </a:solidFill>
              </a:rPr>
            </a:br>
            <a:br>
              <a:rPr lang="nl">
                <a:solidFill>
                  <a:schemeClr val="dk1"/>
                </a:solidFill>
              </a:rPr>
            </a:br>
            <a:r>
              <a:rPr lang="nl">
                <a:solidFill>
                  <a:schemeClr val="dk1"/>
                </a:solidFill>
              </a:rPr>
              <a:t>This setup enables secure communication even when only the public key is shared. For example, if someone wants to send you a secure message, they use your public key to encrypt it. Only you, with your private key, can decrypt and read it.</a:t>
            </a:r>
            <a:br>
              <a:rPr lang="nl">
                <a:solidFill>
                  <a:schemeClr val="dk1"/>
                </a:solidFill>
              </a:rPr>
            </a:br>
            <a:br>
              <a:rPr lang="nl">
                <a:solidFill>
                  <a:schemeClr val="dk1"/>
                </a:solidFill>
              </a:rPr>
            </a:br>
            <a:r>
              <a:rPr lang="nl">
                <a:solidFill>
                  <a:schemeClr val="dk1"/>
                </a:solidFill>
              </a:rPr>
              <a:t>This dual-key system is more secure than symmetric encryption, as the private key never needs to be shared, reducing the risk of interception.</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14ba50b056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14ba50b056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nl">
                <a:solidFill>
                  <a:schemeClr val="dk1"/>
                </a:solidFill>
              </a:rPr>
              <a:t>Symmetric Encryption</a:t>
            </a:r>
            <a:endParaRPr b="1">
              <a:solidFill>
                <a:schemeClr val="dk1"/>
              </a:solidFill>
            </a:endParaRPr>
          </a:p>
          <a:p>
            <a:pPr indent="0" lvl="0" marL="457200" rtl="0" algn="l">
              <a:spcBef>
                <a:spcPts val="0"/>
              </a:spcBef>
              <a:spcAft>
                <a:spcPts val="0"/>
              </a:spcAft>
              <a:buNone/>
            </a:pPr>
            <a:r>
              <a:rPr b="1" lang="nl">
                <a:solidFill>
                  <a:schemeClr val="dk1"/>
                </a:solidFill>
              </a:rPr>
              <a:t>AES (Advanced Encryption Standard): AES is widely used for securing data across various applications, including file encryption, database protection, and network security protocols. It’s known for its speed and security, supporting key sizes of 128, 192, and 256 bits.</a:t>
            </a:r>
            <a:endParaRPr b="1">
              <a:solidFill>
                <a:schemeClr val="dk1"/>
              </a:solidFill>
            </a:endParaRPr>
          </a:p>
          <a:p>
            <a:pPr indent="0" lvl="0" marL="457200" rtl="0" algn="l">
              <a:spcBef>
                <a:spcPts val="0"/>
              </a:spcBef>
              <a:spcAft>
                <a:spcPts val="0"/>
              </a:spcAft>
              <a:buClr>
                <a:schemeClr val="dk1"/>
              </a:buClr>
              <a:buSzPts val="1100"/>
              <a:buFont typeface="Arial"/>
              <a:buNone/>
            </a:pPr>
            <a:r>
              <a:t/>
            </a:r>
            <a:endParaRPr b="1">
              <a:solidFill>
                <a:schemeClr val="dk1"/>
              </a:solidFill>
            </a:endParaRPr>
          </a:p>
          <a:p>
            <a:pPr indent="0" lvl="0" marL="457200" rtl="0" algn="l">
              <a:spcBef>
                <a:spcPts val="0"/>
              </a:spcBef>
              <a:spcAft>
                <a:spcPts val="0"/>
              </a:spcAft>
              <a:buClr>
                <a:schemeClr val="dk1"/>
              </a:buClr>
              <a:buSzPts val="1100"/>
              <a:buFont typeface="Arial"/>
              <a:buNone/>
            </a:pPr>
            <a:r>
              <a:rPr b="1" lang="nl">
                <a:solidFill>
                  <a:schemeClr val="dk1"/>
                </a:solidFill>
              </a:rPr>
              <a:t>Blowfish: Blowfish is a fast, flexible symmetric encryption algorithm commonly used in software applications for data encryption. While not as secure as AES, it remains popular for its efficiency and adaptability.</a:t>
            </a:r>
            <a:endParaRPr b="1">
              <a:solidFill>
                <a:schemeClr val="dk1"/>
              </a:solidFill>
            </a:endParaRPr>
          </a:p>
          <a:p>
            <a:pPr indent="0" lvl="0" marL="0" rtl="0" algn="l">
              <a:spcBef>
                <a:spcPts val="0"/>
              </a:spcBef>
              <a:spcAft>
                <a:spcPts val="0"/>
              </a:spcAft>
              <a:buClr>
                <a:schemeClr val="dk1"/>
              </a:buClr>
              <a:buSzPts val="1100"/>
              <a:buFont typeface="Arial"/>
              <a:buNone/>
            </a:pPr>
            <a:r>
              <a:rPr b="1" lang="nl">
                <a:solidFill>
                  <a:schemeClr val="dk1"/>
                </a:solidFill>
              </a:rPr>
              <a:t>Asymmetric Encryption</a:t>
            </a:r>
            <a:endParaRPr b="1">
              <a:solidFill>
                <a:schemeClr val="dk1"/>
              </a:solidFill>
            </a:endParaRPr>
          </a:p>
          <a:p>
            <a:pPr indent="0" lvl="0" marL="0" rtl="0" algn="l">
              <a:spcBef>
                <a:spcPts val="0"/>
              </a:spcBef>
              <a:spcAft>
                <a:spcPts val="0"/>
              </a:spcAft>
              <a:buClr>
                <a:schemeClr val="dk1"/>
              </a:buClr>
              <a:buSzPts val="1100"/>
              <a:buFont typeface="Arial"/>
              <a:buNone/>
            </a:pPr>
            <a:r>
              <a:rPr b="1" lang="nl">
                <a:solidFill>
                  <a:schemeClr val="dk1"/>
                </a:solidFill>
              </a:rPr>
              <a:t>RSA (Rivest-Shamir-Adleman): RSA is one of the most widely used asymmetric encryption algorithms, commonly used for secure data transmission, especially in SSL/TLS protocols for web communications. It relies on large key sizes (often 2048 bits or more) to ensure security.</a:t>
            </a:r>
            <a:endParaRPr b="1">
              <a:solidFill>
                <a:schemeClr val="dk1"/>
              </a:solidFill>
            </a:endParaRPr>
          </a:p>
          <a:p>
            <a:pPr indent="0" lvl="0" marL="0" rtl="0" algn="l">
              <a:spcBef>
                <a:spcPts val="0"/>
              </a:spcBef>
              <a:spcAft>
                <a:spcPts val="0"/>
              </a:spcAft>
              <a:buClr>
                <a:schemeClr val="dk1"/>
              </a:buClr>
              <a:buSzPts val="1100"/>
              <a:buFont typeface="Arial"/>
              <a:buNone/>
            </a:pPr>
            <a:r>
              <a:rPr b="1" lang="nl">
                <a:solidFill>
                  <a:schemeClr val="dk1"/>
                </a:solidFill>
              </a:rPr>
              <a:t>ECC (Elliptic Curve Cryptography): ECC is increasingly popular due to its high security with shorter key lengths, making it efficient for mobile devices and low-power environments. It’s used in applications such as secure messaging and digital signatures.</a:t>
            </a:r>
            <a:endParaRPr b="1">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b="1" lang="nl">
                <a:solidFill>
                  <a:schemeClr val="dk1"/>
                </a:solidFill>
              </a:rPr>
              <a:t>Hybrid Encryption</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nl">
                <a:solidFill>
                  <a:schemeClr val="dk1"/>
                </a:solidFill>
              </a:rPr>
              <a:t>SSL/TLS (Secure Sockets Layer / Transport Layer Security): SSL/TLS protocols, used in web browsers for HTTPS connections, combine asymmetric encryption (RSA or ECC) to securely exchange a symmetric session key (often AES) used to encrypt the actual data. This approach secures internet communications while balancing performance.</a:t>
            </a:r>
            <a:endParaRPr b="1">
              <a:solidFill>
                <a:schemeClr val="dk1"/>
              </a:solidFill>
            </a:endParaRPr>
          </a:p>
          <a:p>
            <a:pPr indent="0" lvl="0" marL="0" rtl="0" algn="l">
              <a:spcBef>
                <a:spcPts val="0"/>
              </a:spcBef>
              <a:spcAft>
                <a:spcPts val="0"/>
              </a:spcAft>
              <a:buClr>
                <a:schemeClr val="dk1"/>
              </a:buClr>
              <a:buSzPts val="1100"/>
              <a:buFont typeface="Arial"/>
              <a:buNone/>
            </a:pPr>
            <a:r>
              <a:rPr b="1" lang="nl">
                <a:solidFill>
                  <a:schemeClr val="dk1"/>
                </a:solidFill>
              </a:rPr>
              <a:t>PGP (Pretty Good Privacy): PGP uses a combination of asymmetric and symmetric encryption to protect email communications and files. It encrypts data with a symmetric key, which is then encrypted using the recipient’s public key, allowing for secure and efficient data sharing.</a:t>
            </a:r>
            <a:endParaRPr b="1">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314ba50b056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314ba50b056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nl">
                <a:solidFill>
                  <a:schemeClr val="dk1"/>
                </a:solidFill>
              </a:rPr>
              <a:t>Performance Impact:</a:t>
            </a:r>
            <a:r>
              <a:rPr lang="nl">
                <a:solidFill>
                  <a:schemeClr val="dk1"/>
                </a:solidFill>
              </a:rPr>
              <a:t> Encrypting and decrypting data adds processing time and computational overhead. For large datasets, especially in real-time data engineering pipelines, encryption can slow down processing. Symmetric encryption is faster and typically less resource-intensive than asymmetric encryption, but both add latency. Engineers have to balance data security with acceptable performance.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nl">
                <a:solidFill>
                  <a:schemeClr val="dk1"/>
                </a:solidFill>
              </a:rPr>
              <a:t>Scalability Issues:</a:t>
            </a:r>
            <a:r>
              <a:rPr lang="nl">
                <a:solidFill>
                  <a:schemeClr val="dk1"/>
                </a:solidFill>
              </a:rPr>
              <a:t> Scaling encrypted systems can be complex, especially if encryption and decryption require a lot of computational power. As data volume grows, the resource demands for handling encryption operations increase. Asymmetric encryption’s higher computational cost makes it particularly challenging for large-scale applications.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nl">
                <a:solidFill>
                  <a:schemeClr val="dk1"/>
                </a:solidFill>
              </a:rPr>
              <a:t>Compatibility Concerns:</a:t>
            </a:r>
            <a:r>
              <a:rPr lang="nl">
                <a:solidFill>
                  <a:schemeClr val="dk1"/>
                </a:solidFill>
              </a:rPr>
              <a:t> Different systems and applications may use varying encryption standards or data formats, which can lead to compatibility issues. For example, one system may require AES encryption, while another only supports RSA. Compatibility can be especially problematic in legacy systems that may not support newer encryption algorithms.</a:t>
            </a:r>
            <a:br>
              <a:rPr lang="nl">
                <a:solidFill>
                  <a:schemeClr val="dk1"/>
                </a:solidFill>
              </a:rPr>
            </a:br>
            <a:br>
              <a:rPr lang="nl">
                <a:solidFill>
                  <a:schemeClr val="dk1"/>
                </a:solidFill>
              </a:rPr>
            </a:br>
            <a:r>
              <a:rPr b="1" lang="nl">
                <a:solidFill>
                  <a:schemeClr val="dk1"/>
                </a:solidFill>
              </a:rPr>
              <a:t>Compliance and Regulatory Requirements:</a:t>
            </a:r>
            <a:r>
              <a:rPr lang="nl">
                <a:solidFill>
                  <a:schemeClr val="dk1"/>
                </a:solidFill>
              </a:rPr>
              <a:t> Different regions and industries have specific regulations around data security, such as GDPR in Europe or HIPAA in healthcare. These regulations dictate not only the use of encryption but also key management practices, access control, and audit requirements. Data engineers must ensure that encryption practices align with these regulations, which can add complexity to implementation and maintenance.</a:t>
            </a:r>
            <a:endParaRPr>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314695ec918_2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314695ec918_2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3146ec1e6a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3146ec1e6a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146ec1e6a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3146ec1e6a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146ec1e6ac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3146ec1e6ac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146ec1e6ac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146ec1e6ac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14695ec918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14695ec918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14695ec918_2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14695ec918_2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3146ec1e6ac_3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3146ec1e6ac_3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314ba50b056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314ba50b056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14695ec918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14695ec918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14695ec918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14695ec918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unstructured and structured information that humans and machines generate petabytes of data of every day</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it’s so massive that data is </a:t>
            </a:r>
            <a:r>
              <a:rPr lang="nl"/>
              <a:t>generated</a:t>
            </a:r>
            <a:r>
              <a:rPr lang="nl"/>
              <a:t> too fast and we cant keep up</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14695ec918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14695ec918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so it refers to extremely large and complex datasets and</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can contain any sort of data; any sort of format</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due to reduced storage cost it makes big data alot more common in modern times </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the goal is to extract valuable information out of this data out of this information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14695ec918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14695ec918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nl">
                <a:solidFill>
                  <a:schemeClr val="dk1"/>
                </a:solidFill>
              </a:rPr>
              <a:t>Volume</a:t>
            </a:r>
            <a:r>
              <a:rPr lang="nl">
                <a:solidFill>
                  <a:schemeClr val="dk1"/>
                </a:solidFill>
              </a:rPr>
              <a:t>: Big data requires handling large volumes of low-density, often unstructured data.</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b="1" lang="nl">
                <a:solidFill>
                  <a:schemeClr val="dk1"/>
                </a:solidFill>
              </a:rPr>
              <a:t>Velocity</a:t>
            </a:r>
            <a:r>
              <a:rPr lang="nl">
                <a:solidFill>
                  <a:schemeClr val="dk1"/>
                </a:solidFill>
              </a:rPr>
              <a:t>: Data is received and processed at a high rate, sometimes in real time.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b="1" lang="nl">
                <a:solidFill>
                  <a:schemeClr val="dk1"/>
                </a:solidFill>
              </a:rPr>
              <a:t>Variety</a:t>
            </a:r>
            <a:r>
              <a:rPr lang="nl">
                <a:solidFill>
                  <a:schemeClr val="dk1"/>
                </a:solidFill>
              </a:rPr>
              <a:t>: Big data contains diverse, often unstructured data types needing additional processing.</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b="1" lang="nl">
                <a:solidFill>
                  <a:schemeClr val="dk1"/>
                </a:solidFill>
              </a:rPr>
              <a:t>Veracity</a:t>
            </a:r>
            <a:r>
              <a:rPr lang="nl">
                <a:solidFill>
                  <a:schemeClr val="dk1"/>
                </a:solidFill>
              </a:rPr>
              <a:t>: Data quality and integrity ensure that insights derived are trustworthy.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b="1" lang="nl">
                <a:solidFill>
                  <a:schemeClr val="dk1"/>
                </a:solidFill>
              </a:rPr>
              <a:t>Value</a:t>
            </a:r>
            <a:r>
              <a:rPr lang="nl">
                <a:solidFill>
                  <a:schemeClr val="dk1"/>
                </a:solidFill>
              </a:rPr>
              <a:t>: Data holds potential value, which must be discovered and applied to drive business benefits.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4695ec918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14695ec918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nl"/>
              <a:t>in the past we already had extreme amounts of data but we also had tools like hadoop to store and analyze big datasets</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nosql dbs were also popular</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in the present due to new tools like apache spark it caused an explosive growth in big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in the future the </a:t>
            </a:r>
            <a:r>
              <a:rPr lang="nl"/>
              <a:t>value</a:t>
            </a:r>
            <a:r>
              <a:rPr lang="nl"/>
              <a:t> of data will grow alot because generative AI and cloud computing are being used to expand enterprises</a:t>
            </a:r>
            <a:endParaRPr/>
          </a:p>
          <a:p>
            <a:pPr indent="0" lvl="0" marL="0" rtl="0" algn="l">
              <a:spcBef>
                <a:spcPts val="0"/>
              </a:spcBef>
              <a:spcAft>
                <a:spcPts val="0"/>
              </a:spcAft>
              <a:buNone/>
            </a:pPr>
            <a:r>
              <a:t/>
            </a:r>
            <a:endParaRPr/>
          </a:p>
          <a:p>
            <a:pPr indent="0" lvl="0" marL="0" rtl="0" algn="l">
              <a:spcBef>
                <a:spcPts val="0"/>
              </a:spcBef>
              <a:spcAft>
                <a:spcPts val="0"/>
              </a:spcAft>
              <a:buNone/>
            </a:pPr>
            <a:r>
              <a:rPr lang="nl"/>
              <a:t>also graph databases are becoming increasingly popular for their ability to display massive amounts of data in a fast and comprehensive way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n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s://www.oracle.com/big-data/what-is-big-data/#benefits" TargetMode="External"/><Relationship Id="rId4" Type="http://schemas.openxmlformats.org/officeDocument/2006/relationships/hyperlink" Target="https://www.youtube.com/watch?v=ymtq8yjmD9I" TargetMode="External"/><Relationship Id="rId5" Type="http://schemas.openxmlformats.org/officeDocument/2006/relationships/hyperlink" Target="https://www.youtube.com/watch?v=ag9jlVxM_18" TargetMode="External"/><Relationship Id="rId6" Type="http://schemas.openxmlformats.org/officeDocument/2006/relationships/hyperlink" Target="https://www.youtube.com/watch?v=A3Mvy8WMk04" TargetMode="External"/><Relationship Id="rId7" Type="http://schemas.openxmlformats.org/officeDocument/2006/relationships/hyperlink" Target="https://www.precisely.com/blog/big-data/streaming-data-pipelines-how-to-build-one"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hyperlink" Target="https://www.ibm.com/products/tutorials/6-pillars-of-data-quality-and-how-to-improve-your-data#6pillarsofdataquality" TargetMode="External"/><Relationship Id="rId4" Type="http://schemas.openxmlformats.org/officeDocument/2006/relationships/hyperlink" Target="https://www.ibm.com/topics/data-quality"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nl"/>
              <a:t>Data Engineering</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62500"/>
          </a:bodyPr>
          <a:lstStyle/>
          <a:p>
            <a:pPr indent="0" lvl="0" marL="0" rtl="0" algn="l">
              <a:spcBef>
                <a:spcPts val="0"/>
              </a:spcBef>
              <a:spcAft>
                <a:spcPts val="0"/>
              </a:spcAft>
              <a:buNone/>
            </a:pPr>
            <a:r>
              <a:rPr lang="nl"/>
              <a:t>Arend Valvekens, Mardiros Gundes, Simon Sterckx, Milan Vermeiren, Bram Baestaens, Robin Dewinter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Apache Spark</a:t>
            </a:r>
            <a:endParaRPr/>
          </a:p>
        </p:txBody>
      </p:sp>
      <p:sp>
        <p:nvSpPr>
          <p:cNvPr id="147" name="Google Shape;147;p2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Multi language engine for executing data engineering, data science and machine learning</a:t>
            </a:r>
            <a:endParaRPr/>
          </a:p>
          <a:p>
            <a:pPr indent="-342900" lvl="0" marL="457200" rtl="0" algn="l">
              <a:spcBef>
                <a:spcPts val="0"/>
              </a:spcBef>
              <a:spcAft>
                <a:spcPts val="0"/>
              </a:spcAft>
              <a:buSzPts val="1800"/>
              <a:buChar char="●"/>
            </a:pPr>
            <a:r>
              <a:rPr lang="nl"/>
              <a:t>Large scale data processing</a:t>
            </a:r>
            <a:endParaRPr/>
          </a:p>
          <a:p>
            <a:pPr indent="-342900" lvl="0" marL="457200" rtl="0" algn="l">
              <a:spcBef>
                <a:spcPts val="0"/>
              </a:spcBef>
              <a:spcAft>
                <a:spcPts val="0"/>
              </a:spcAft>
              <a:buSzPts val="1800"/>
              <a:buChar char="●"/>
            </a:pPr>
            <a:r>
              <a:rPr lang="nl"/>
              <a:t>Designed to </a:t>
            </a:r>
            <a:r>
              <a:rPr lang="nl"/>
              <a:t>overcome</a:t>
            </a:r>
            <a:r>
              <a:rPr lang="nl"/>
              <a:t> MapReduce</a:t>
            </a:r>
            <a:endParaRPr/>
          </a:p>
          <a:p>
            <a:pPr indent="-342900" lvl="0" marL="457200" rtl="0" algn="l">
              <a:spcBef>
                <a:spcPts val="0"/>
              </a:spcBef>
              <a:spcAft>
                <a:spcPts val="0"/>
              </a:spcAft>
              <a:buSzPts val="1800"/>
              <a:buChar char="●"/>
            </a:pPr>
            <a:r>
              <a:rPr lang="nl"/>
              <a:t>MapReduce limitations</a:t>
            </a:r>
            <a:endParaRPr/>
          </a:p>
          <a:p>
            <a:pPr indent="-342900" lvl="0" marL="457200" rtl="0" algn="l">
              <a:spcBef>
                <a:spcPts val="0"/>
              </a:spcBef>
              <a:spcAft>
                <a:spcPts val="0"/>
              </a:spcAft>
              <a:buSzPts val="1800"/>
              <a:buChar char="●"/>
            </a:pPr>
            <a:r>
              <a:rPr lang="nl"/>
              <a:t>MapReduce is a tool developed by google and popularized by Hadoop</a:t>
            </a:r>
            <a:endParaRPr/>
          </a:p>
          <a:p>
            <a:pPr indent="-317500" lvl="1" marL="914400" rtl="0" algn="l">
              <a:spcBef>
                <a:spcPts val="0"/>
              </a:spcBef>
              <a:spcAft>
                <a:spcPts val="0"/>
              </a:spcAft>
              <a:buSzPts val="1400"/>
              <a:buChar char="○"/>
            </a:pPr>
            <a:r>
              <a:rPr lang="nl"/>
              <a:t>Map: process input data to KV pairs</a:t>
            </a:r>
            <a:endParaRPr/>
          </a:p>
          <a:p>
            <a:pPr indent="-317500" lvl="1" marL="914400" rtl="0" algn="l">
              <a:spcBef>
                <a:spcPts val="0"/>
              </a:spcBef>
              <a:spcAft>
                <a:spcPts val="0"/>
              </a:spcAft>
              <a:buSzPts val="1400"/>
              <a:buChar char="○"/>
            </a:pPr>
            <a:r>
              <a:rPr lang="nl"/>
              <a:t>Reduce: </a:t>
            </a:r>
            <a:r>
              <a:rPr lang="nl"/>
              <a:t>aggregate</a:t>
            </a:r>
            <a:r>
              <a:rPr lang="nl"/>
              <a:t> pairs </a:t>
            </a:r>
            <a:r>
              <a:rPr lang="nl"/>
              <a:t>for</a:t>
            </a:r>
            <a:r>
              <a:rPr lang="nl"/>
              <a:t> a final output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Apache Spark</a:t>
            </a:r>
            <a:endParaRPr/>
          </a:p>
        </p:txBody>
      </p:sp>
      <p:sp>
        <p:nvSpPr>
          <p:cNvPr id="153" name="Google Shape;153;p2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RDD (</a:t>
            </a:r>
            <a:r>
              <a:rPr lang="nl"/>
              <a:t>resilient distributed dataset)</a:t>
            </a:r>
            <a:endParaRPr/>
          </a:p>
          <a:p>
            <a:pPr indent="-342900" lvl="0" marL="457200" rtl="0" algn="l">
              <a:spcBef>
                <a:spcPts val="0"/>
              </a:spcBef>
              <a:spcAft>
                <a:spcPts val="0"/>
              </a:spcAft>
              <a:buSzPts val="1800"/>
              <a:buChar char="●"/>
            </a:pPr>
            <a:r>
              <a:rPr lang="nl"/>
              <a:t>Programming abstraction</a:t>
            </a:r>
            <a:endParaRPr/>
          </a:p>
          <a:p>
            <a:pPr indent="-342900" lvl="0" marL="457200" rtl="0" algn="l">
              <a:spcBef>
                <a:spcPts val="0"/>
              </a:spcBef>
              <a:spcAft>
                <a:spcPts val="0"/>
              </a:spcAft>
              <a:buSzPts val="1800"/>
              <a:buChar char="●"/>
            </a:pPr>
            <a:r>
              <a:rPr lang="nl"/>
              <a:t>Read only objects</a:t>
            </a:r>
            <a:endParaRPr/>
          </a:p>
          <a:p>
            <a:pPr indent="-342900" lvl="0" marL="457200" rtl="0" algn="l">
              <a:spcBef>
                <a:spcPts val="0"/>
              </a:spcBef>
              <a:spcAft>
                <a:spcPts val="0"/>
              </a:spcAft>
              <a:buSzPts val="1800"/>
              <a:buChar char="●"/>
            </a:pPr>
            <a:r>
              <a:rPr lang="nl"/>
              <a:t>Split across computing cluster</a:t>
            </a:r>
            <a:endParaRPr/>
          </a:p>
          <a:p>
            <a:pPr indent="-342900" lvl="0" marL="457200" rtl="0" algn="l">
              <a:spcBef>
                <a:spcPts val="0"/>
              </a:spcBef>
              <a:spcAft>
                <a:spcPts val="0"/>
              </a:spcAft>
              <a:buSzPts val="1800"/>
              <a:buChar char="●"/>
            </a:pPr>
            <a:r>
              <a:rPr lang="nl"/>
              <a:t>Can be created from: text files, sql db’s, nosql db’s, HDFS, …</a:t>
            </a:r>
            <a:endParaRPr/>
          </a:p>
          <a:p>
            <a:pPr indent="0" lvl="0" marL="457200" rtl="0" algn="l">
              <a:spcBef>
                <a:spcPts val="1200"/>
              </a:spcBef>
              <a:spcAft>
                <a:spcPts val="1200"/>
              </a:spcAft>
              <a:buNone/>
            </a:pPr>
            <a:r>
              <a:t/>
            </a:r>
            <a:endParaRPr/>
          </a:p>
        </p:txBody>
      </p:sp>
      <p:pic>
        <p:nvPicPr>
          <p:cNvPr id="154" name="Google Shape;154;p23"/>
          <p:cNvPicPr preferRelativeResize="0"/>
          <p:nvPr/>
        </p:nvPicPr>
        <p:blipFill>
          <a:blip r:embed="rId3">
            <a:alphaModFix/>
          </a:blip>
          <a:stretch>
            <a:fillRect/>
          </a:stretch>
        </p:blipFill>
        <p:spPr>
          <a:xfrm>
            <a:off x="545697" y="2869822"/>
            <a:ext cx="5738301" cy="1898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RDD (resilient distributed dataset) </a:t>
            </a:r>
            <a:endParaRPr/>
          </a:p>
        </p:txBody>
      </p:sp>
      <p:sp>
        <p:nvSpPr>
          <p:cNvPr id="160" name="Google Shape;160;p2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Map reduce functions</a:t>
            </a:r>
            <a:endParaRPr/>
          </a:p>
          <a:p>
            <a:pPr indent="-342900" lvl="0" marL="457200" rtl="0" algn="l">
              <a:spcBef>
                <a:spcPts val="0"/>
              </a:spcBef>
              <a:spcAft>
                <a:spcPts val="0"/>
              </a:spcAft>
              <a:buSzPts val="1800"/>
              <a:buChar char="●"/>
            </a:pPr>
            <a:r>
              <a:rPr lang="nl"/>
              <a:t>Joining datasets</a:t>
            </a:r>
            <a:endParaRPr/>
          </a:p>
          <a:p>
            <a:pPr indent="-342900" lvl="0" marL="457200" rtl="0" algn="l">
              <a:spcBef>
                <a:spcPts val="0"/>
              </a:spcBef>
              <a:spcAft>
                <a:spcPts val="0"/>
              </a:spcAft>
              <a:buSzPts val="1800"/>
              <a:buChar char="●"/>
            </a:pPr>
            <a:r>
              <a:rPr lang="nl"/>
              <a:t>Filtering/ aggregations</a:t>
            </a:r>
            <a:endParaRPr/>
          </a:p>
          <a:p>
            <a:pPr indent="-342900" lvl="0" marL="457200" rtl="0" algn="l">
              <a:spcBef>
                <a:spcPts val="0"/>
              </a:spcBef>
              <a:spcAft>
                <a:spcPts val="0"/>
              </a:spcAft>
              <a:buSzPts val="1800"/>
              <a:buChar char="●"/>
            </a:pPr>
            <a:r>
              <a:rPr lang="nl"/>
              <a:t>Done in memory</a:t>
            </a:r>
            <a:endParaRPr/>
          </a:p>
        </p:txBody>
      </p:sp>
      <p:pic>
        <p:nvPicPr>
          <p:cNvPr id="161" name="Google Shape;161;p24"/>
          <p:cNvPicPr preferRelativeResize="0"/>
          <p:nvPr/>
        </p:nvPicPr>
        <p:blipFill>
          <a:blip r:embed="rId3">
            <a:alphaModFix/>
          </a:blip>
          <a:stretch>
            <a:fillRect/>
          </a:stretch>
        </p:blipFill>
        <p:spPr>
          <a:xfrm>
            <a:off x="4028425" y="715950"/>
            <a:ext cx="4267200" cy="3943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Spark libraries</a:t>
            </a:r>
            <a:endParaRPr/>
          </a:p>
        </p:txBody>
      </p:sp>
      <p:sp>
        <p:nvSpPr>
          <p:cNvPr id="167" name="Google Shape;167;p2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Spark SQL for structured data in </a:t>
            </a:r>
            <a:r>
              <a:rPr lang="nl"/>
              <a:t>dataframes</a:t>
            </a:r>
            <a:endParaRPr/>
          </a:p>
          <a:p>
            <a:pPr indent="-342900" lvl="0" marL="457200" rtl="0" algn="l">
              <a:spcBef>
                <a:spcPts val="0"/>
              </a:spcBef>
              <a:spcAft>
                <a:spcPts val="0"/>
              </a:spcAft>
              <a:buSzPts val="1800"/>
              <a:buChar char="●"/>
            </a:pPr>
            <a:r>
              <a:rPr lang="nl"/>
              <a:t>Spark streaming for </a:t>
            </a:r>
            <a:r>
              <a:rPr lang="nl"/>
              <a:t>ingesting</a:t>
            </a:r>
            <a:r>
              <a:rPr lang="nl"/>
              <a:t> small data batches for real time </a:t>
            </a:r>
            <a:r>
              <a:rPr lang="nl"/>
              <a:t>data streams</a:t>
            </a:r>
            <a:endParaRPr/>
          </a:p>
          <a:p>
            <a:pPr indent="-342900" lvl="0" marL="457200" rtl="0" algn="l">
              <a:spcBef>
                <a:spcPts val="0"/>
              </a:spcBef>
              <a:spcAft>
                <a:spcPts val="0"/>
              </a:spcAft>
              <a:buSzPts val="1800"/>
              <a:buChar char="●"/>
            </a:pPr>
            <a:r>
              <a:rPr lang="nl"/>
              <a:t>Mllib machine learning framework</a:t>
            </a:r>
            <a:endParaRPr/>
          </a:p>
          <a:p>
            <a:pPr indent="-342900" lvl="0" marL="457200" rtl="0" algn="l">
              <a:spcBef>
                <a:spcPts val="0"/>
              </a:spcBef>
              <a:spcAft>
                <a:spcPts val="0"/>
              </a:spcAft>
              <a:buSzPts val="1800"/>
              <a:buChar char="●"/>
            </a:pPr>
            <a:r>
              <a:rPr lang="nl"/>
              <a:t>Graphx for </a:t>
            </a:r>
            <a:r>
              <a:rPr lang="nl"/>
              <a:t>graph processing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Why Apache Spark</a:t>
            </a:r>
            <a:endParaRPr/>
          </a:p>
        </p:txBody>
      </p:sp>
      <p:sp>
        <p:nvSpPr>
          <p:cNvPr id="173" name="Google Shape;173;p2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Most important feature: speed</a:t>
            </a:r>
            <a:endParaRPr/>
          </a:p>
          <a:p>
            <a:pPr indent="-342900" lvl="0" marL="457200" rtl="0" algn="l">
              <a:spcBef>
                <a:spcPts val="0"/>
              </a:spcBef>
              <a:spcAft>
                <a:spcPts val="0"/>
              </a:spcAft>
              <a:buSzPts val="1800"/>
              <a:buChar char="●"/>
            </a:pPr>
            <a:r>
              <a:rPr lang="nl"/>
              <a:t>Flexible in </a:t>
            </a:r>
            <a:r>
              <a:rPr lang="nl"/>
              <a:t>programmability</a:t>
            </a:r>
            <a:endParaRPr/>
          </a:p>
          <a:p>
            <a:pPr indent="-342900" lvl="0" marL="457200" rtl="0" algn="l">
              <a:spcBef>
                <a:spcPts val="0"/>
              </a:spcBef>
              <a:spcAft>
                <a:spcPts val="0"/>
              </a:spcAft>
              <a:buSzPts val="1800"/>
              <a:buChar char="●"/>
            </a:pPr>
            <a:r>
              <a:rPr lang="nl"/>
              <a:t>Near real time data processing can be </a:t>
            </a:r>
            <a:r>
              <a:rPr lang="nl"/>
              <a:t>handled</a:t>
            </a:r>
            <a:endParaRPr/>
          </a:p>
          <a:p>
            <a:pPr indent="-342900" lvl="0" marL="457200" rtl="0" algn="l">
              <a:spcBef>
                <a:spcPts val="0"/>
              </a:spcBef>
              <a:spcAft>
                <a:spcPts val="0"/>
              </a:spcAft>
              <a:buSzPts val="1800"/>
              <a:buChar char="●"/>
            </a:pPr>
            <a:r>
              <a:rPr lang="nl"/>
              <a:t>Allows for more advanced analytics</a:t>
            </a:r>
            <a:endParaRPr/>
          </a:p>
          <a:p>
            <a:pPr indent="-342900" lvl="0" marL="457200" rtl="0" algn="l">
              <a:spcBef>
                <a:spcPts val="0"/>
              </a:spcBef>
              <a:spcAft>
                <a:spcPts val="0"/>
              </a:spcAft>
              <a:buSzPts val="1800"/>
              <a:buChar char="●"/>
            </a:pPr>
            <a:r>
              <a:rPr lang="nl"/>
              <a:t>Disadvantage</a:t>
            </a:r>
            <a:endParaRPr/>
          </a:p>
          <a:p>
            <a:pPr indent="-317500" lvl="1" marL="914400" rtl="0" algn="l">
              <a:spcBef>
                <a:spcPts val="0"/>
              </a:spcBef>
              <a:spcAft>
                <a:spcPts val="0"/>
              </a:spcAft>
              <a:buSzPts val="1400"/>
              <a:buChar char="○"/>
            </a:pPr>
            <a:r>
              <a:rPr lang="nl"/>
              <a:t>Requires </a:t>
            </a:r>
            <a:r>
              <a:rPr lang="nl"/>
              <a:t>a lot</a:t>
            </a:r>
            <a:r>
              <a:rPr lang="nl"/>
              <a:t> of RAM because it does everything in memory</a:t>
            </a:r>
            <a:endParaRPr/>
          </a:p>
          <a:p>
            <a:pPr indent="-317500" lvl="1" marL="914400" rtl="0" algn="l">
              <a:spcBef>
                <a:spcPts val="0"/>
              </a:spcBef>
              <a:spcAft>
                <a:spcPts val="0"/>
              </a:spcAft>
              <a:buSzPts val="1400"/>
              <a:buChar char="○"/>
            </a:pPr>
            <a:r>
              <a:rPr lang="nl"/>
              <a:t>Advantages of apache spark often outweigh the cost of memory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Big Data Benefits</a:t>
            </a:r>
            <a:endParaRPr/>
          </a:p>
        </p:txBody>
      </p:sp>
      <p:sp>
        <p:nvSpPr>
          <p:cNvPr id="179" name="Google Shape;179;p2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better insights</a:t>
            </a:r>
            <a:endParaRPr/>
          </a:p>
          <a:p>
            <a:pPr indent="-317500" lvl="1" marL="914400" rtl="0" algn="l">
              <a:spcBef>
                <a:spcPts val="0"/>
              </a:spcBef>
              <a:spcAft>
                <a:spcPts val="0"/>
              </a:spcAft>
              <a:buSzPts val="1400"/>
              <a:buChar char="○"/>
            </a:pPr>
            <a:r>
              <a:rPr lang="nl"/>
              <a:t>uncover previously hidden connections</a:t>
            </a:r>
            <a:endParaRPr/>
          </a:p>
          <a:p>
            <a:pPr indent="-317500" lvl="1" marL="914400" rtl="0" algn="l">
              <a:spcBef>
                <a:spcPts val="0"/>
              </a:spcBef>
              <a:spcAft>
                <a:spcPts val="0"/>
              </a:spcAft>
              <a:buSzPts val="1400"/>
              <a:buChar char="○"/>
            </a:pPr>
            <a:r>
              <a:rPr lang="nl"/>
              <a:t>expand beyond potentially missed perspectives</a:t>
            </a:r>
            <a:endParaRPr/>
          </a:p>
          <a:p>
            <a:pPr indent="-342900" lvl="0" marL="457200" rtl="0" algn="l">
              <a:spcBef>
                <a:spcPts val="0"/>
              </a:spcBef>
              <a:spcAft>
                <a:spcPts val="0"/>
              </a:spcAft>
              <a:buSzPts val="1800"/>
              <a:buChar char="●"/>
            </a:pPr>
            <a:r>
              <a:rPr lang="nl"/>
              <a:t>decision</a:t>
            </a:r>
            <a:r>
              <a:rPr lang="nl"/>
              <a:t> making</a:t>
            </a:r>
            <a:endParaRPr/>
          </a:p>
          <a:p>
            <a:pPr indent="-342900" lvl="0" marL="457200" rtl="0" algn="l">
              <a:spcBef>
                <a:spcPts val="0"/>
              </a:spcBef>
              <a:spcAft>
                <a:spcPts val="0"/>
              </a:spcAft>
              <a:buSzPts val="1800"/>
              <a:buChar char="●"/>
            </a:pPr>
            <a:r>
              <a:rPr lang="nl"/>
              <a:t>more personalized customer </a:t>
            </a:r>
            <a:r>
              <a:rPr lang="nl"/>
              <a:t>experiences</a:t>
            </a:r>
            <a:endParaRPr/>
          </a:p>
          <a:p>
            <a:pPr indent="-317500" lvl="1" marL="914400" rtl="0" algn="l">
              <a:spcBef>
                <a:spcPts val="0"/>
              </a:spcBef>
              <a:spcAft>
                <a:spcPts val="0"/>
              </a:spcAft>
              <a:buSzPts val="1400"/>
              <a:buChar char="○"/>
            </a:pPr>
            <a:r>
              <a:rPr lang="nl"/>
              <a:t>customer profiles</a:t>
            </a:r>
            <a:endParaRPr/>
          </a:p>
          <a:p>
            <a:pPr indent="-317500" lvl="1" marL="914400" rtl="0" algn="l">
              <a:spcBef>
                <a:spcPts val="0"/>
              </a:spcBef>
              <a:spcAft>
                <a:spcPts val="0"/>
              </a:spcAft>
              <a:buSzPts val="1400"/>
              <a:buChar char="○"/>
            </a:pPr>
            <a:r>
              <a:rPr lang="nl"/>
              <a:t>before -&gt; impossible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Big Data Challenges</a:t>
            </a:r>
            <a:endParaRPr/>
          </a:p>
        </p:txBody>
      </p:sp>
      <p:sp>
        <p:nvSpPr>
          <p:cNvPr id="185" name="Google Shape;185;p2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organisations struggle to keep up</a:t>
            </a:r>
            <a:endParaRPr/>
          </a:p>
          <a:p>
            <a:pPr indent="-342900" lvl="0" marL="457200" rtl="0" algn="l">
              <a:spcBef>
                <a:spcPts val="0"/>
              </a:spcBef>
              <a:spcAft>
                <a:spcPts val="0"/>
              </a:spcAft>
              <a:buSzPts val="1800"/>
              <a:buChar char="●"/>
            </a:pPr>
            <a:r>
              <a:rPr lang="nl"/>
              <a:t>data needs to be stored and </a:t>
            </a:r>
            <a:r>
              <a:rPr lang="nl"/>
              <a:t>analyzed</a:t>
            </a:r>
            <a:endParaRPr/>
          </a:p>
          <a:p>
            <a:pPr indent="-342900" lvl="0" marL="457200" rtl="0" algn="l">
              <a:spcBef>
                <a:spcPts val="0"/>
              </a:spcBef>
              <a:spcAft>
                <a:spcPts val="0"/>
              </a:spcAft>
              <a:buSzPts val="1800"/>
              <a:buChar char="●"/>
            </a:pPr>
            <a:r>
              <a:rPr lang="nl"/>
              <a:t>2 big challenges</a:t>
            </a:r>
            <a:endParaRPr/>
          </a:p>
          <a:p>
            <a:pPr indent="-317500" lvl="1" marL="914400" rtl="0" algn="l">
              <a:spcBef>
                <a:spcPts val="0"/>
              </a:spcBef>
              <a:spcAft>
                <a:spcPts val="0"/>
              </a:spcAft>
              <a:buSzPts val="1400"/>
              <a:buChar char="○"/>
            </a:pPr>
            <a:r>
              <a:rPr lang="nl"/>
              <a:t>data security</a:t>
            </a:r>
            <a:endParaRPr/>
          </a:p>
          <a:p>
            <a:pPr indent="-317500" lvl="1" marL="914400" rtl="0" algn="l">
              <a:spcBef>
                <a:spcPts val="0"/>
              </a:spcBef>
              <a:spcAft>
                <a:spcPts val="0"/>
              </a:spcAft>
              <a:buSzPts val="1400"/>
              <a:buChar char="○"/>
            </a:pPr>
            <a:r>
              <a:rPr lang="nl"/>
              <a:t>data privacy</a:t>
            </a:r>
            <a:endParaRPr/>
          </a:p>
          <a:p>
            <a:pPr indent="-342900" lvl="0" marL="457200" rtl="0" algn="l">
              <a:spcBef>
                <a:spcPts val="0"/>
              </a:spcBef>
              <a:spcAft>
                <a:spcPts val="0"/>
              </a:spcAft>
              <a:buSzPts val="1800"/>
              <a:buChar char="●"/>
            </a:pPr>
            <a:r>
              <a:rPr lang="nl"/>
              <a:t>technology changing at a rapid pace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Batch Ingestion</a:t>
            </a:r>
            <a:endParaRPr/>
          </a:p>
        </p:txBody>
      </p:sp>
      <p:sp>
        <p:nvSpPr>
          <p:cNvPr id="191" name="Google Shape;191;p2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Scheduled processing</a:t>
            </a:r>
            <a:endParaRPr/>
          </a:p>
          <a:p>
            <a:pPr indent="-342900" lvl="0" marL="457200" rtl="0" algn="l">
              <a:spcBef>
                <a:spcPts val="0"/>
              </a:spcBef>
              <a:spcAft>
                <a:spcPts val="0"/>
              </a:spcAft>
              <a:buSzPts val="1800"/>
              <a:buChar char="●"/>
            </a:pPr>
            <a:r>
              <a:rPr lang="nl"/>
              <a:t>Collection of data</a:t>
            </a:r>
            <a:endParaRPr/>
          </a:p>
          <a:p>
            <a:pPr indent="-342900" lvl="0" marL="457200" rtl="0" algn="l">
              <a:spcBef>
                <a:spcPts val="0"/>
              </a:spcBef>
              <a:spcAft>
                <a:spcPts val="0"/>
              </a:spcAft>
              <a:buSzPts val="1800"/>
              <a:buChar char="●"/>
            </a:pPr>
            <a:r>
              <a:rPr lang="nl"/>
              <a:t>Example: order from customer</a:t>
            </a:r>
            <a:endParaRPr/>
          </a:p>
          <a:p>
            <a:pPr indent="-342900" lvl="0" marL="457200" rtl="0" algn="l">
              <a:spcBef>
                <a:spcPts val="0"/>
              </a:spcBef>
              <a:spcAft>
                <a:spcPts val="0"/>
              </a:spcAft>
              <a:buSzPts val="1800"/>
              <a:buChar char="●"/>
            </a:pPr>
            <a:r>
              <a:rPr lang="nl"/>
              <a:t>EOD feeds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Batch In</a:t>
            </a:r>
            <a:r>
              <a:rPr lang="nl"/>
              <a:t>g</a:t>
            </a:r>
            <a:r>
              <a:rPr lang="nl"/>
              <a:t>estion</a:t>
            </a:r>
            <a:endParaRPr/>
          </a:p>
        </p:txBody>
      </p:sp>
      <p:pic>
        <p:nvPicPr>
          <p:cNvPr id="197" name="Google Shape;197;p30"/>
          <p:cNvPicPr preferRelativeResize="0"/>
          <p:nvPr/>
        </p:nvPicPr>
        <p:blipFill>
          <a:blip r:embed="rId3">
            <a:alphaModFix/>
          </a:blip>
          <a:stretch>
            <a:fillRect/>
          </a:stretch>
        </p:blipFill>
        <p:spPr>
          <a:xfrm>
            <a:off x="311700" y="1017800"/>
            <a:ext cx="6424223" cy="3265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Batch Ingestion Tools</a:t>
            </a:r>
            <a:endParaRPr/>
          </a:p>
        </p:txBody>
      </p:sp>
      <p:sp>
        <p:nvSpPr>
          <p:cNvPr id="203" name="Google Shape;203;p3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Apache NiFi</a:t>
            </a:r>
            <a:endParaRPr/>
          </a:p>
          <a:p>
            <a:pPr indent="-342900" lvl="0" marL="457200" rtl="0" algn="l">
              <a:spcBef>
                <a:spcPts val="0"/>
              </a:spcBef>
              <a:spcAft>
                <a:spcPts val="0"/>
              </a:spcAft>
              <a:buSzPts val="1800"/>
              <a:buChar char="●"/>
            </a:pPr>
            <a:r>
              <a:rPr lang="nl"/>
              <a:t>Apache Hadoop</a:t>
            </a:r>
            <a:endParaRPr/>
          </a:p>
          <a:p>
            <a:pPr indent="-342900" lvl="0" marL="457200" rtl="0" algn="l">
              <a:spcBef>
                <a:spcPts val="0"/>
              </a:spcBef>
              <a:spcAft>
                <a:spcPts val="0"/>
              </a:spcAft>
              <a:buSzPts val="1800"/>
              <a:buChar char="●"/>
            </a:pPr>
            <a:r>
              <a:rPr lang="nl"/>
              <a:t>Talend</a:t>
            </a:r>
            <a:endParaRPr/>
          </a:p>
          <a:p>
            <a:pPr indent="-342900" lvl="0" marL="457200" rtl="0" algn="l">
              <a:spcBef>
                <a:spcPts val="0"/>
              </a:spcBef>
              <a:spcAft>
                <a:spcPts val="0"/>
              </a:spcAft>
              <a:buSzPts val="1800"/>
              <a:buChar char="●"/>
            </a:pPr>
            <a:r>
              <a:rPr lang="nl"/>
              <a:t>Informatica PowerCenter</a:t>
            </a:r>
            <a:endParaRPr/>
          </a:p>
          <a:p>
            <a:pPr indent="-342900" lvl="0" marL="457200" rtl="0" algn="l">
              <a:spcBef>
                <a:spcPts val="0"/>
              </a:spcBef>
              <a:spcAft>
                <a:spcPts val="0"/>
              </a:spcAft>
              <a:buSzPts val="1800"/>
              <a:buChar char="●"/>
            </a:pPr>
            <a:r>
              <a:rPr lang="nl"/>
              <a:t>AWS Glue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nl"/>
              <a:t>Introduction to </a:t>
            </a:r>
            <a:r>
              <a:rPr b="1" lang="nl"/>
              <a:t>Data Mesh </a:t>
            </a:r>
            <a:endParaRPr b="1"/>
          </a:p>
        </p:txBody>
      </p:sp>
      <p:sp>
        <p:nvSpPr>
          <p:cNvPr id="92" name="Google Shape;92;p1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nl" sz="1400"/>
              <a:t>What is data mesh</a:t>
            </a:r>
            <a:endParaRPr sz="1400"/>
          </a:p>
          <a:p>
            <a:pPr indent="-317500" lvl="0" marL="914400" rtl="0" algn="l">
              <a:spcBef>
                <a:spcPts val="1200"/>
              </a:spcBef>
              <a:spcAft>
                <a:spcPts val="0"/>
              </a:spcAft>
              <a:buSzPts val="1400"/>
              <a:buChar char="●"/>
            </a:pPr>
            <a:r>
              <a:rPr b="1" lang="nl" sz="1400"/>
              <a:t>Concept</a:t>
            </a:r>
            <a:r>
              <a:rPr lang="nl" sz="1400"/>
              <a:t>: introduced (Zhamak Dehghani 2019)</a:t>
            </a:r>
            <a:endParaRPr sz="1400"/>
          </a:p>
          <a:p>
            <a:pPr indent="-317500" lvl="0" marL="914400" rtl="0" algn="l">
              <a:spcBef>
                <a:spcPts val="0"/>
              </a:spcBef>
              <a:spcAft>
                <a:spcPts val="0"/>
              </a:spcAft>
              <a:buSzPts val="1400"/>
              <a:buChar char="●"/>
            </a:pPr>
            <a:r>
              <a:rPr b="1" lang="nl" sz="1400"/>
              <a:t>Purpose</a:t>
            </a:r>
            <a:r>
              <a:rPr lang="nl" sz="1400"/>
              <a:t>: Designed to manage complex,large-scale data systems more effectively</a:t>
            </a:r>
            <a:endParaRPr sz="1400"/>
          </a:p>
          <a:p>
            <a:pPr indent="-317500" lvl="0" marL="914400" rtl="0" algn="l">
              <a:spcBef>
                <a:spcPts val="0"/>
              </a:spcBef>
              <a:spcAft>
                <a:spcPts val="0"/>
              </a:spcAft>
              <a:buSzPts val="1400"/>
              <a:buChar char="●"/>
            </a:pPr>
            <a:r>
              <a:rPr b="1" lang="nl" sz="1400"/>
              <a:t>Key difference</a:t>
            </a:r>
            <a:r>
              <a:rPr lang="nl" sz="1400"/>
              <a:t>: Shift from a centralized data lakes and warehouses to a decentralized architecture</a:t>
            </a:r>
            <a:endParaRPr sz="1400"/>
          </a:p>
          <a:p>
            <a:pPr indent="-317500" lvl="0" marL="914400" rtl="0" algn="l">
              <a:spcBef>
                <a:spcPts val="0"/>
              </a:spcBef>
              <a:spcAft>
                <a:spcPts val="0"/>
              </a:spcAft>
              <a:buSzPts val="1400"/>
              <a:buChar char="●"/>
            </a:pPr>
            <a:r>
              <a:rPr b="1" lang="nl" sz="1400"/>
              <a:t>Approach</a:t>
            </a:r>
            <a:r>
              <a:rPr lang="nl" sz="1400"/>
              <a:t>: </a:t>
            </a:r>
            <a:r>
              <a:rPr lang="nl" sz="1400"/>
              <a:t>Focuses</a:t>
            </a:r>
            <a:r>
              <a:rPr lang="nl" sz="1400"/>
              <a:t> on distributing data </a:t>
            </a:r>
            <a:r>
              <a:rPr lang="nl" sz="1400"/>
              <a:t>responsibilities</a:t>
            </a:r>
            <a:r>
              <a:rPr lang="nl" sz="1400"/>
              <a:t> across domain-specific teams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Streaming Ingestion</a:t>
            </a:r>
            <a:endParaRPr/>
          </a:p>
        </p:txBody>
      </p:sp>
      <p:sp>
        <p:nvSpPr>
          <p:cNvPr id="209" name="Google Shape;209;p3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Real-time processing</a:t>
            </a:r>
            <a:endParaRPr/>
          </a:p>
          <a:p>
            <a:pPr indent="-342900" lvl="0" marL="457200" rtl="0" algn="l">
              <a:spcBef>
                <a:spcPts val="0"/>
              </a:spcBef>
              <a:spcAft>
                <a:spcPts val="0"/>
              </a:spcAft>
              <a:buSzPts val="1800"/>
              <a:buChar char="●"/>
            </a:pPr>
            <a:r>
              <a:rPr lang="nl"/>
              <a:t>Continuous data</a:t>
            </a:r>
            <a:endParaRPr/>
          </a:p>
          <a:p>
            <a:pPr indent="-342900" lvl="0" marL="457200" rtl="0" algn="l">
              <a:spcBef>
                <a:spcPts val="0"/>
              </a:spcBef>
              <a:spcAft>
                <a:spcPts val="0"/>
              </a:spcAft>
              <a:buSzPts val="1800"/>
              <a:buChar char="●"/>
            </a:pPr>
            <a:r>
              <a:rPr lang="nl"/>
              <a:t>Events</a:t>
            </a:r>
            <a:endParaRPr/>
          </a:p>
          <a:p>
            <a:pPr indent="-342900" lvl="0" marL="457200" rtl="0" algn="l">
              <a:spcBef>
                <a:spcPts val="0"/>
              </a:spcBef>
              <a:spcAft>
                <a:spcPts val="0"/>
              </a:spcAft>
              <a:buSzPts val="1800"/>
              <a:buChar char="●"/>
            </a:pPr>
            <a:r>
              <a:rPr lang="nl"/>
              <a:t>Example: analyzing customer behaviour</a:t>
            </a:r>
            <a:endParaRPr/>
          </a:p>
        </p:txBody>
      </p:sp>
      <p:pic>
        <p:nvPicPr>
          <p:cNvPr id="210" name="Google Shape;210;p32"/>
          <p:cNvPicPr preferRelativeResize="0"/>
          <p:nvPr/>
        </p:nvPicPr>
        <p:blipFill>
          <a:blip r:embed="rId3">
            <a:alphaModFix/>
          </a:blip>
          <a:stretch>
            <a:fillRect/>
          </a:stretch>
        </p:blipFill>
        <p:spPr>
          <a:xfrm>
            <a:off x="5585225" y="1017800"/>
            <a:ext cx="2917750" cy="3625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Data Streaming Pipeline</a:t>
            </a:r>
            <a:endParaRPr/>
          </a:p>
        </p:txBody>
      </p:sp>
      <p:pic>
        <p:nvPicPr>
          <p:cNvPr id="216" name="Google Shape;216;p33"/>
          <p:cNvPicPr preferRelativeResize="0"/>
          <p:nvPr/>
        </p:nvPicPr>
        <p:blipFill>
          <a:blip r:embed="rId3">
            <a:alphaModFix/>
          </a:blip>
          <a:stretch>
            <a:fillRect/>
          </a:stretch>
        </p:blipFill>
        <p:spPr>
          <a:xfrm>
            <a:off x="1672399" y="1017800"/>
            <a:ext cx="5799200" cy="40151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Data Streaming Pipeline</a:t>
            </a:r>
            <a:endParaRPr/>
          </a:p>
        </p:txBody>
      </p:sp>
      <p:pic>
        <p:nvPicPr>
          <p:cNvPr id="222" name="Google Shape;222;p34"/>
          <p:cNvPicPr preferRelativeResize="0"/>
          <p:nvPr/>
        </p:nvPicPr>
        <p:blipFill>
          <a:blip r:embed="rId3">
            <a:alphaModFix/>
          </a:blip>
          <a:stretch>
            <a:fillRect/>
          </a:stretch>
        </p:blipFill>
        <p:spPr>
          <a:xfrm>
            <a:off x="1611850" y="1017800"/>
            <a:ext cx="5920299" cy="38606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Data Streaming Tools</a:t>
            </a:r>
            <a:endParaRPr/>
          </a:p>
        </p:txBody>
      </p:sp>
      <p:sp>
        <p:nvSpPr>
          <p:cNvPr id="228" name="Google Shape;228;p3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Apache Kafka</a:t>
            </a:r>
            <a:endParaRPr/>
          </a:p>
          <a:p>
            <a:pPr indent="-342900" lvl="0" marL="457200" rtl="0" algn="l">
              <a:spcBef>
                <a:spcPts val="0"/>
              </a:spcBef>
              <a:spcAft>
                <a:spcPts val="0"/>
              </a:spcAft>
              <a:buSzPts val="1800"/>
              <a:buChar char="●"/>
            </a:pPr>
            <a:r>
              <a:rPr lang="nl"/>
              <a:t>IBM Streaming Analytics</a:t>
            </a:r>
            <a:endParaRPr/>
          </a:p>
          <a:p>
            <a:pPr indent="-342900" lvl="0" marL="457200" rtl="0" algn="l">
              <a:spcBef>
                <a:spcPts val="0"/>
              </a:spcBef>
              <a:spcAft>
                <a:spcPts val="0"/>
              </a:spcAft>
              <a:buSzPts val="1800"/>
              <a:buChar char="●"/>
            </a:pPr>
            <a:r>
              <a:rPr lang="nl"/>
              <a:t>GCP DataFlow </a:t>
            </a:r>
            <a:endParaRPr/>
          </a:p>
          <a:p>
            <a:pPr indent="-342900" lvl="0" marL="457200" rtl="0" algn="l">
              <a:spcBef>
                <a:spcPts val="0"/>
              </a:spcBef>
              <a:spcAft>
                <a:spcPts val="0"/>
              </a:spcAft>
              <a:buSzPts val="1800"/>
              <a:buChar char="●"/>
            </a:pPr>
            <a:r>
              <a:rPr lang="nl"/>
              <a:t>Azure Stream Analytics</a:t>
            </a:r>
            <a:endParaRPr/>
          </a:p>
          <a:p>
            <a:pPr indent="-342900" lvl="0" marL="457200" rtl="0" algn="l">
              <a:spcBef>
                <a:spcPts val="0"/>
              </a:spcBef>
              <a:spcAft>
                <a:spcPts val="0"/>
              </a:spcAft>
              <a:buSzPts val="1800"/>
              <a:buChar char="●"/>
            </a:pPr>
            <a:r>
              <a:rPr lang="nl"/>
              <a:t>Amazon Kinesis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Data Quality </a:t>
            </a:r>
            <a:endParaRPr/>
          </a:p>
        </p:txBody>
      </p:sp>
      <p:sp>
        <p:nvSpPr>
          <p:cNvPr id="234" name="Google Shape;234;p3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Aspect of data management</a:t>
            </a:r>
            <a:endParaRPr/>
          </a:p>
          <a:p>
            <a:pPr indent="-342900" lvl="0" marL="457200" rtl="0" algn="l">
              <a:spcBef>
                <a:spcPts val="0"/>
              </a:spcBef>
              <a:spcAft>
                <a:spcPts val="0"/>
              </a:spcAft>
              <a:buSzPts val="1800"/>
              <a:buChar char="●"/>
            </a:pPr>
            <a:r>
              <a:rPr lang="nl"/>
              <a:t>Many </a:t>
            </a:r>
            <a:r>
              <a:rPr lang="nl"/>
              <a:t>definitions</a:t>
            </a:r>
            <a:endParaRPr/>
          </a:p>
          <a:p>
            <a:pPr indent="-317500" lvl="1" marL="914400" rtl="0" algn="l">
              <a:spcBef>
                <a:spcPts val="0"/>
              </a:spcBef>
              <a:spcAft>
                <a:spcPts val="0"/>
              </a:spcAft>
              <a:buSzPts val="1400"/>
              <a:buChar char="○"/>
            </a:pPr>
            <a:r>
              <a:rPr lang="nl"/>
              <a:t>“fit for its intended uses in operations, decision making and planning”</a:t>
            </a:r>
            <a:endParaRPr/>
          </a:p>
          <a:p>
            <a:pPr indent="-342900" lvl="0" marL="457200" rtl="0" algn="l">
              <a:spcBef>
                <a:spcPts val="0"/>
              </a:spcBef>
              <a:spcAft>
                <a:spcPts val="0"/>
              </a:spcAft>
              <a:buSzPts val="1800"/>
              <a:buChar char="●"/>
            </a:pPr>
            <a:r>
              <a:rPr lang="nl"/>
              <a:t>Crucial role in decision making</a:t>
            </a:r>
            <a:endParaRPr/>
          </a:p>
          <a:p>
            <a:pPr indent="0" lvl="0" marL="457200" rtl="0" algn="l">
              <a:spcBef>
                <a:spcPts val="1200"/>
              </a:spcBef>
              <a:spcAft>
                <a:spcPts val="1200"/>
              </a:spcAft>
              <a:buNone/>
            </a:pPr>
            <a:r>
              <a:t/>
            </a:r>
            <a:endParaRPr/>
          </a:p>
        </p:txBody>
      </p:sp>
      <p:pic>
        <p:nvPicPr>
          <p:cNvPr id="235" name="Google Shape;235;p36"/>
          <p:cNvPicPr preferRelativeResize="0"/>
          <p:nvPr/>
        </p:nvPicPr>
        <p:blipFill>
          <a:blip r:embed="rId3">
            <a:alphaModFix/>
          </a:blip>
          <a:stretch>
            <a:fillRect/>
          </a:stretch>
        </p:blipFill>
        <p:spPr>
          <a:xfrm>
            <a:off x="3405488" y="2995613"/>
            <a:ext cx="2619375" cy="17430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Pillars of data quality</a:t>
            </a:r>
            <a:endParaRPr/>
          </a:p>
        </p:txBody>
      </p:sp>
      <p:sp>
        <p:nvSpPr>
          <p:cNvPr id="241" name="Google Shape;241;p3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nl"/>
              <a:t>Accuracy:</a:t>
            </a:r>
            <a:endParaRPr/>
          </a:p>
          <a:p>
            <a:pPr indent="-317500" lvl="1" marL="914400" rtl="0" algn="l">
              <a:spcBef>
                <a:spcPts val="0"/>
              </a:spcBef>
              <a:spcAft>
                <a:spcPts val="0"/>
              </a:spcAft>
              <a:buSzPts val="1400"/>
              <a:buChar char="○"/>
            </a:pPr>
            <a:r>
              <a:rPr lang="nl"/>
              <a:t>Accurate representation of real-world values/events</a:t>
            </a:r>
            <a:endParaRPr/>
          </a:p>
          <a:p>
            <a:pPr indent="-342900" lvl="0" marL="457200" rtl="0" algn="l">
              <a:spcBef>
                <a:spcPts val="0"/>
              </a:spcBef>
              <a:spcAft>
                <a:spcPts val="0"/>
              </a:spcAft>
              <a:buSzPts val="1800"/>
              <a:buChar char="●"/>
            </a:pPr>
            <a:r>
              <a:rPr lang="nl"/>
              <a:t>Completeness:</a:t>
            </a:r>
            <a:endParaRPr/>
          </a:p>
          <a:p>
            <a:pPr indent="-317500" lvl="1" marL="914400" rtl="0" algn="l">
              <a:spcBef>
                <a:spcPts val="0"/>
              </a:spcBef>
              <a:spcAft>
                <a:spcPts val="0"/>
              </a:spcAft>
              <a:buSzPts val="1400"/>
              <a:buChar char="○"/>
            </a:pPr>
            <a:r>
              <a:rPr lang="nl"/>
              <a:t>Data that is usable/complete (missing values/info)</a:t>
            </a:r>
            <a:endParaRPr/>
          </a:p>
          <a:p>
            <a:pPr indent="-342900" lvl="0" marL="457200" rtl="0" algn="l">
              <a:spcBef>
                <a:spcPts val="0"/>
              </a:spcBef>
              <a:spcAft>
                <a:spcPts val="0"/>
              </a:spcAft>
              <a:buSzPts val="1800"/>
              <a:buChar char="●"/>
            </a:pPr>
            <a:r>
              <a:rPr lang="nl"/>
              <a:t>Timeliness:</a:t>
            </a:r>
            <a:endParaRPr/>
          </a:p>
          <a:p>
            <a:pPr indent="-317500" lvl="1" marL="914400" rtl="0" algn="l">
              <a:spcBef>
                <a:spcPts val="0"/>
              </a:spcBef>
              <a:spcAft>
                <a:spcPts val="0"/>
              </a:spcAft>
              <a:buSzPts val="1400"/>
              <a:buChar char="○"/>
            </a:pPr>
            <a:r>
              <a:rPr lang="nl"/>
              <a:t>up to date and relevant</a:t>
            </a:r>
            <a:endParaRPr sz="1400"/>
          </a:p>
          <a:p>
            <a:pPr indent="-342900" lvl="0" marL="457200" rtl="0" algn="l">
              <a:spcBef>
                <a:spcPts val="0"/>
              </a:spcBef>
              <a:spcAft>
                <a:spcPts val="0"/>
              </a:spcAft>
              <a:buSzPts val="1800"/>
              <a:buChar char="●"/>
            </a:pPr>
            <a:r>
              <a:rPr lang="nl"/>
              <a:t>Consistency:</a:t>
            </a:r>
            <a:endParaRPr/>
          </a:p>
          <a:p>
            <a:pPr indent="-317500" lvl="1" marL="914400" rtl="0" algn="l">
              <a:spcBef>
                <a:spcPts val="0"/>
              </a:spcBef>
              <a:spcAft>
                <a:spcPts val="0"/>
              </a:spcAft>
              <a:buSzPts val="1400"/>
              <a:buChar char="○"/>
            </a:pPr>
            <a:r>
              <a:rPr lang="nl" sz="1400"/>
              <a:t>No contradictions within a database/system</a:t>
            </a:r>
            <a:endParaRPr sz="1400"/>
          </a:p>
          <a:p>
            <a:pPr indent="-342900" lvl="0" marL="457200" rtl="0" algn="l">
              <a:spcBef>
                <a:spcPts val="0"/>
              </a:spcBef>
              <a:spcAft>
                <a:spcPts val="0"/>
              </a:spcAft>
              <a:buSzPts val="1800"/>
              <a:buChar char="●"/>
            </a:pPr>
            <a:r>
              <a:rPr lang="nl"/>
              <a:t>Uniqueness:</a:t>
            </a:r>
            <a:endParaRPr/>
          </a:p>
          <a:p>
            <a:pPr indent="-317500" lvl="1" marL="914400" rtl="0" algn="l">
              <a:spcBef>
                <a:spcPts val="0"/>
              </a:spcBef>
              <a:spcAft>
                <a:spcPts val="0"/>
              </a:spcAft>
              <a:buSzPts val="1400"/>
              <a:buChar char="○"/>
            </a:pPr>
            <a:r>
              <a:rPr lang="nl"/>
              <a:t>Duplicate data</a:t>
            </a:r>
            <a:endParaRPr/>
          </a:p>
          <a:p>
            <a:pPr indent="-342900" lvl="0" marL="457200" rtl="0" algn="l">
              <a:spcBef>
                <a:spcPts val="0"/>
              </a:spcBef>
              <a:spcAft>
                <a:spcPts val="0"/>
              </a:spcAft>
              <a:buSzPts val="1800"/>
              <a:buChar char="●"/>
            </a:pPr>
            <a:r>
              <a:rPr lang="nl"/>
              <a:t>Relevance:</a:t>
            </a:r>
            <a:endParaRPr/>
          </a:p>
          <a:p>
            <a:pPr indent="-317500" lvl="1" marL="914400" rtl="0" algn="l">
              <a:spcBef>
                <a:spcPts val="0"/>
              </a:spcBef>
              <a:spcAft>
                <a:spcPts val="0"/>
              </a:spcAft>
              <a:buSzPts val="1400"/>
              <a:buChar char="○"/>
            </a:pPr>
            <a:r>
              <a:rPr lang="nl"/>
              <a:t>Aligns with its intended purpose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Data Quality </a:t>
            </a:r>
            <a:r>
              <a:rPr lang="nl"/>
              <a:t>Management</a:t>
            </a:r>
            <a:endParaRPr/>
          </a:p>
        </p:txBody>
      </p:sp>
      <p:sp>
        <p:nvSpPr>
          <p:cNvPr id="247" name="Google Shape;247;p3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Set of practices, tools and capabilities</a:t>
            </a:r>
            <a:endParaRPr/>
          </a:p>
          <a:p>
            <a:pPr indent="-342900" lvl="0" marL="457200" rtl="0" algn="l">
              <a:spcBef>
                <a:spcPts val="0"/>
              </a:spcBef>
              <a:spcAft>
                <a:spcPts val="0"/>
              </a:spcAft>
              <a:buSzPts val="1800"/>
              <a:buChar char="●"/>
            </a:pPr>
            <a:r>
              <a:rPr lang="nl"/>
              <a:t>Ensures delivery of accurate and </a:t>
            </a:r>
            <a:r>
              <a:rPr lang="nl"/>
              <a:t>complete</a:t>
            </a:r>
            <a:r>
              <a:rPr lang="nl"/>
              <a:t> data</a:t>
            </a:r>
            <a:endParaRPr/>
          </a:p>
          <a:p>
            <a:pPr indent="-342900" lvl="0" marL="457200" rtl="0" algn="l">
              <a:spcBef>
                <a:spcPts val="0"/>
              </a:spcBef>
              <a:spcAft>
                <a:spcPts val="0"/>
              </a:spcAft>
              <a:buSzPts val="1800"/>
              <a:buChar char="●"/>
            </a:pPr>
            <a:r>
              <a:rPr lang="nl"/>
              <a:t>No standardized approach</a:t>
            </a:r>
            <a:endParaRPr/>
          </a:p>
          <a:p>
            <a:pPr indent="-342900" lvl="0" marL="457200" rtl="0" algn="l">
              <a:spcBef>
                <a:spcPts val="0"/>
              </a:spcBef>
              <a:spcAft>
                <a:spcPts val="0"/>
              </a:spcAft>
              <a:buSzPts val="1800"/>
              <a:buChar char="●"/>
            </a:pPr>
            <a:r>
              <a:rPr lang="nl"/>
              <a:t>Applying the pillars of Data Quality</a:t>
            </a:r>
            <a:endParaRPr/>
          </a:p>
          <a:p>
            <a:pPr indent="-342900" lvl="0" marL="457200" rtl="0" algn="l">
              <a:spcBef>
                <a:spcPts val="0"/>
              </a:spcBef>
              <a:spcAft>
                <a:spcPts val="0"/>
              </a:spcAft>
              <a:buSzPts val="1800"/>
              <a:buChar char="●"/>
            </a:pPr>
            <a:r>
              <a:rPr lang="nl"/>
              <a:t>Not a one-time process, but ongoing</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Components of Data Quality Management</a:t>
            </a:r>
            <a:endParaRPr/>
          </a:p>
        </p:txBody>
      </p:sp>
      <p:sp>
        <p:nvSpPr>
          <p:cNvPr id="253" name="Google Shape;253;p3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nl"/>
              <a:t>Data Profiling</a:t>
            </a:r>
            <a:endParaRPr/>
          </a:p>
          <a:p>
            <a:pPr indent="-317500" lvl="1" marL="914400" rtl="0" algn="l">
              <a:spcBef>
                <a:spcPts val="0"/>
              </a:spcBef>
              <a:spcAft>
                <a:spcPts val="0"/>
              </a:spcAft>
              <a:buSzPts val="1400"/>
              <a:buChar char="○"/>
            </a:pPr>
            <a:r>
              <a:rPr lang="nl"/>
              <a:t>exploring and analyzing data structure, content, types</a:t>
            </a:r>
            <a:endParaRPr/>
          </a:p>
          <a:p>
            <a:pPr indent="-342900" lvl="0" marL="457200" rtl="0" algn="l">
              <a:spcBef>
                <a:spcPts val="0"/>
              </a:spcBef>
              <a:spcAft>
                <a:spcPts val="0"/>
              </a:spcAft>
              <a:buSzPts val="1800"/>
              <a:buChar char="●"/>
            </a:pPr>
            <a:r>
              <a:rPr lang="nl"/>
              <a:t>Data cleansing</a:t>
            </a:r>
            <a:endParaRPr/>
          </a:p>
          <a:p>
            <a:pPr indent="-317500" lvl="1" marL="914400" rtl="0" algn="l">
              <a:spcBef>
                <a:spcPts val="0"/>
              </a:spcBef>
              <a:spcAft>
                <a:spcPts val="0"/>
              </a:spcAft>
              <a:buSzPts val="1400"/>
              <a:buChar char="○"/>
            </a:pPr>
            <a:r>
              <a:rPr lang="nl"/>
              <a:t>removing discrepancies</a:t>
            </a:r>
            <a:endParaRPr/>
          </a:p>
          <a:p>
            <a:pPr indent="-342900" lvl="0" marL="457200" rtl="0" algn="l">
              <a:spcBef>
                <a:spcPts val="0"/>
              </a:spcBef>
              <a:spcAft>
                <a:spcPts val="0"/>
              </a:spcAft>
              <a:buSzPts val="1800"/>
              <a:buChar char="●"/>
            </a:pPr>
            <a:r>
              <a:rPr lang="nl"/>
              <a:t>Data standardization</a:t>
            </a:r>
            <a:endParaRPr/>
          </a:p>
          <a:p>
            <a:pPr indent="-317500" lvl="1" marL="914400" rtl="0" algn="l">
              <a:spcBef>
                <a:spcPts val="0"/>
              </a:spcBef>
              <a:spcAft>
                <a:spcPts val="0"/>
              </a:spcAft>
              <a:buSzPts val="1400"/>
              <a:buChar char="○"/>
            </a:pPr>
            <a:r>
              <a:rPr lang="nl"/>
              <a:t>consistent format across systems </a:t>
            </a:r>
            <a:endParaRPr/>
          </a:p>
          <a:p>
            <a:pPr indent="-342900" lvl="0" marL="457200" rtl="0" algn="l">
              <a:spcBef>
                <a:spcPts val="0"/>
              </a:spcBef>
              <a:spcAft>
                <a:spcPts val="0"/>
              </a:spcAft>
              <a:buSzPts val="1800"/>
              <a:buChar char="●"/>
            </a:pPr>
            <a:r>
              <a:rPr lang="nl"/>
              <a:t>Data validation</a:t>
            </a:r>
            <a:endParaRPr/>
          </a:p>
          <a:p>
            <a:pPr indent="-317500" lvl="1" marL="914400" rtl="0" algn="l">
              <a:spcBef>
                <a:spcPts val="0"/>
              </a:spcBef>
              <a:spcAft>
                <a:spcPts val="0"/>
              </a:spcAft>
              <a:buSzPts val="1400"/>
              <a:buChar char="○"/>
            </a:pPr>
            <a:r>
              <a:rPr lang="nl"/>
              <a:t>setting validation rules for valid data</a:t>
            </a:r>
            <a:endParaRPr/>
          </a:p>
          <a:p>
            <a:pPr indent="-342900" lvl="0" marL="457200" rtl="0" algn="l">
              <a:spcBef>
                <a:spcPts val="0"/>
              </a:spcBef>
              <a:spcAft>
                <a:spcPts val="0"/>
              </a:spcAft>
              <a:buSzPts val="1800"/>
              <a:buChar char="●"/>
            </a:pPr>
            <a:r>
              <a:rPr lang="nl"/>
              <a:t>Data governance</a:t>
            </a:r>
            <a:endParaRPr/>
          </a:p>
          <a:p>
            <a:pPr indent="-317500" lvl="1" marL="914400" rtl="0" algn="l">
              <a:spcBef>
                <a:spcPts val="0"/>
              </a:spcBef>
              <a:spcAft>
                <a:spcPts val="0"/>
              </a:spcAft>
              <a:buSzPts val="1400"/>
              <a:buChar char="○"/>
            </a:pPr>
            <a:r>
              <a:rPr lang="nl"/>
              <a:t>data quality oversight</a:t>
            </a:r>
            <a:endParaRPr/>
          </a:p>
          <a:p>
            <a:pPr indent="-342900" lvl="0" marL="457200" rtl="0" algn="l">
              <a:spcBef>
                <a:spcPts val="0"/>
              </a:spcBef>
              <a:spcAft>
                <a:spcPts val="0"/>
              </a:spcAft>
              <a:buSzPts val="1800"/>
              <a:buChar char="●"/>
            </a:pPr>
            <a:r>
              <a:rPr lang="nl"/>
              <a:t>Automated Data quality and observability</a:t>
            </a:r>
            <a:endParaRPr/>
          </a:p>
          <a:p>
            <a:pPr indent="-317500" lvl="1" marL="914400" rtl="0" algn="l">
              <a:spcBef>
                <a:spcPts val="0"/>
              </a:spcBef>
              <a:spcAft>
                <a:spcPts val="0"/>
              </a:spcAft>
              <a:buSzPts val="1400"/>
              <a:buChar char="○"/>
            </a:pPr>
            <a:r>
              <a:rPr lang="nl"/>
              <a:t>automated tools to monitor and report data quality</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Importance of Data Quality</a:t>
            </a:r>
            <a:endParaRPr/>
          </a:p>
        </p:txBody>
      </p:sp>
      <p:sp>
        <p:nvSpPr>
          <p:cNvPr id="259" name="Google Shape;259;p4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nl"/>
              <a:t>Exponential growth of Big Data</a:t>
            </a:r>
            <a:endParaRPr/>
          </a:p>
          <a:p>
            <a:pPr indent="-342900" lvl="0" marL="457200" rtl="0" algn="l">
              <a:spcBef>
                <a:spcPts val="0"/>
              </a:spcBef>
              <a:spcAft>
                <a:spcPts val="0"/>
              </a:spcAft>
              <a:buSzPts val="1800"/>
              <a:buChar char="●"/>
            </a:pPr>
            <a:r>
              <a:rPr lang="nl"/>
              <a:t>Data management more complex</a:t>
            </a:r>
            <a:endParaRPr/>
          </a:p>
          <a:p>
            <a:pPr indent="-342900" lvl="0" marL="457200" rtl="0" algn="l">
              <a:spcBef>
                <a:spcPts val="0"/>
              </a:spcBef>
              <a:spcAft>
                <a:spcPts val="0"/>
              </a:spcAft>
              <a:buSzPts val="1800"/>
              <a:buChar char="●"/>
            </a:pPr>
            <a:r>
              <a:rPr lang="nl"/>
              <a:t>Data quality management to support analytics</a:t>
            </a:r>
            <a:endParaRPr/>
          </a:p>
          <a:p>
            <a:pPr indent="-342900" lvl="0" marL="457200" rtl="0" algn="l">
              <a:spcBef>
                <a:spcPts val="0"/>
              </a:spcBef>
              <a:spcAft>
                <a:spcPts val="0"/>
              </a:spcAft>
              <a:buSzPts val="1800"/>
              <a:buChar char="●"/>
            </a:pPr>
            <a:r>
              <a:rPr lang="nl"/>
              <a:t>Benefits:</a:t>
            </a:r>
            <a:endParaRPr/>
          </a:p>
          <a:p>
            <a:pPr indent="-317500" lvl="1" marL="914400" rtl="0" algn="l">
              <a:spcBef>
                <a:spcPts val="0"/>
              </a:spcBef>
              <a:spcAft>
                <a:spcPts val="0"/>
              </a:spcAft>
              <a:buSzPts val="1400"/>
              <a:buChar char="○"/>
            </a:pPr>
            <a:r>
              <a:rPr lang="nl"/>
              <a:t>Better business decisions</a:t>
            </a:r>
            <a:endParaRPr/>
          </a:p>
          <a:p>
            <a:pPr indent="-317500" lvl="1" marL="914400" rtl="0" algn="l">
              <a:spcBef>
                <a:spcPts val="0"/>
              </a:spcBef>
              <a:spcAft>
                <a:spcPts val="0"/>
              </a:spcAft>
              <a:buSzPts val="1400"/>
              <a:buChar char="○"/>
            </a:pPr>
            <a:r>
              <a:rPr lang="nl"/>
              <a:t>Improved business processes</a:t>
            </a:r>
            <a:endParaRPr/>
          </a:p>
          <a:p>
            <a:pPr indent="-317500" lvl="1" marL="914400" rtl="0" algn="l">
              <a:spcBef>
                <a:spcPts val="0"/>
              </a:spcBef>
              <a:spcAft>
                <a:spcPts val="0"/>
              </a:spcAft>
              <a:buSzPts val="1400"/>
              <a:buChar char="○"/>
            </a:pPr>
            <a:r>
              <a:rPr lang="nl"/>
              <a:t>Customer satisfaction</a:t>
            </a:r>
            <a:endParaRPr/>
          </a:p>
          <a:p>
            <a:pPr indent="-342900" lvl="0" marL="457200" rtl="0" algn="l">
              <a:spcBef>
                <a:spcPts val="0"/>
              </a:spcBef>
              <a:spcAft>
                <a:spcPts val="0"/>
              </a:spcAft>
              <a:buSzPts val="1800"/>
              <a:buChar char="●"/>
            </a:pPr>
            <a:r>
              <a:rPr lang="nl"/>
              <a:t>Insufficient data quality costs companies 12.9 million/year (Gartner)</a:t>
            </a:r>
            <a:endParaRPr/>
          </a:p>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Examples of bad data quality</a:t>
            </a:r>
            <a:endParaRPr/>
          </a:p>
        </p:txBody>
      </p:sp>
      <p:sp>
        <p:nvSpPr>
          <p:cNvPr id="265" name="Google Shape;265;p4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Public Health England’s Unreported COVID-19 Cases</a:t>
            </a:r>
            <a:endParaRPr/>
          </a:p>
          <a:p>
            <a:pPr indent="-317500" lvl="1" marL="914400" rtl="0" algn="l">
              <a:spcBef>
                <a:spcPts val="0"/>
              </a:spcBef>
              <a:spcAft>
                <a:spcPts val="0"/>
              </a:spcAft>
              <a:buSzPts val="1400"/>
              <a:buChar char="○"/>
            </a:pPr>
            <a:r>
              <a:rPr lang="nl"/>
              <a:t>Outdated file format for excel files</a:t>
            </a:r>
            <a:endParaRPr/>
          </a:p>
          <a:p>
            <a:pPr indent="-317500" lvl="1" marL="914400" rtl="0" algn="l">
              <a:spcBef>
                <a:spcPts val="0"/>
              </a:spcBef>
              <a:spcAft>
                <a:spcPts val="0"/>
              </a:spcAft>
              <a:buSzPts val="1400"/>
              <a:buChar char="○"/>
            </a:pPr>
            <a:r>
              <a:rPr lang="nl"/>
              <a:t>XLS instead of XLSX</a:t>
            </a:r>
            <a:endParaRPr/>
          </a:p>
          <a:p>
            <a:pPr indent="-317500" lvl="1" marL="914400" rtl="0" algn="l">
              <a:spcBef>
                <a:spcPts val="0"/>
              </a:spcBef>
              <a:spcAft>
                <a:spcPts val="0"/>
              </a:spcAft>
              <a:buSzPts val="1400"/>
              <a:buChar char="○"/>
            </a:pPr>
            <a:r>
              <a:rPr lang="nl"/>
              <a:t>XLS is only capable of holding 65 000 rows of data</a:t>
            </a:r>
            <a:endParaRPr/>
          </a:p>
          <a:p>
            <a:pPr indent="-317500" lvl="1" marL="914400" rtl="0" algn="l">
              <a:spcBef>
                <a:spcPts val="0"/>
              </a:spcBef>
              <a:spcAft>
                <a:spcPts val="0"/>
              </a:spcAft>
              <a:buSzPts val="1400"/>
              <a:buChar char="○"/>
            </a:pPr>
            <a:r>
              <a:rPr lang="nl"/>
              <a:t>Nearly 16 000 unreported cases</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nl"/>
              <a:t>Why Data Mesh</a:t>
            </a:r>
            <a:endParaRPr b="1"/>
          </a:p>
        </p:txBody>
      </p:sp>
      <p:sp>
        <p:nvSpPr>
          <p:cNvPr id="98" name="Google Shape;98;p1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nl" sz="1400"/>
              <a:t>Traditional</a:t>
            </a:r>
            <a:r>
              <a:rPr lang="nl" sz="1400"/>
              <a:t> Data Architectures:</a:t>
            </a:r>
            <a:endParaRPr sz="1400"/>
          </a:p>
          <a:p>
            <a:pPr indent="-317500" lvl="0" marL="914400" rtl="0" algn="l">
              <a:spcBef>
                <a:spcPts val="1200"/>
              </a:spcBef>
              <a:spcAft>
                <a:spcPts val="0"/>
              </a:spcAft>
              <a:buSzPts val="1400"/>
              <a:buChar char="●"/>
            </a:pPr>
            <a:r>
              <a:rPr b="1" lang="nl" sz="1400"/>
              <a:t>Centralized </a:t>
            </a:r>
            <a:r>
              <a:rPr b="1" lang="nl" sz="1400"/>
              <a:t>control</a:t>
            </a:r>
            <a:r>
              <a:rPr lang="nl" sz="1400"/>
              <a:t>:</a:t>
            </a:r>
            <a:r>
              <a:rPr lang="nl" sz="1400"/>
              <a:t> Data </a:t>
            </a:r>
            <a:r>
              <a:rPr lang="nl" sz="1400"/>
              <a:t>management</a:t>
            </a:r>
            <a:r>
              <a:rPr lang="nl" sz="1400"/>
              <a:t> handled by centralized teams, often </a:t>
            </a:r>
            <a:r>
              <a:rPr lang="nl" sz="1400"/>
              <a:t>distant</a:t>
            </a:r>
            <a:r>
              <a:rPr lang="nl" sz="1400"/>
              <a:t> from </a:t>
            </a:r>
            <a:r>
              <a:rPr lang="nl" sz="1400"/>
              <a:t>data</a:t>
            </a:r>
            <a:r>
              <a:rPr lang="nl" sz="1400"/>
              <a:t> context</a:t>
            </a:r>
            <a:endParaRPr sz="1400"/>
          </a:p>
          <a:p>
            <a:pPr indent="-317500" lvl="0" marL="914400" rtl="0" algn="l">
              <a:spcBef>
                <a:spcPts val="0"/>
              </a:spcBef>
              <a:spcAft>
                <a:spcPts val="0"/>
              </a:spcAft>
              <a:buSzPts val="1400"/>
              <a:buChar char="●"/>
            </a:pPr>
            <a:r>
              <a:rPr b="1" lang="nl" sz="1400"/>
              <a:t>Limited:</a:t>
            </a:r>
            <a:r>
              <a:rPr lang="nl" sz="1400"/>
              <a:t> struggle with scalability and flexibility</a:t>
            </a:r>
            <a:endParaRPr sz="1400"/>
          </a:p>
          <a:p>
            <a:pPr indent="-317500" lvl="0" marL="914400" rtl="0" algn="l">
              <a:spcBef>
                <a:spcPts val="0"/>
              </a:spcBef>
              <a:spcAft>
                <a:spcPts val="0"/>
              </a:spcAft>
              <a:buSzPts val="1400"/>
              <a:buChar char="●"/>
            </a:pPr>
            <a:r>
              <a:rPr lang="nl" sz="1400"/>
              <a:t>Often cause bottlenecks and slow response times</a:t>
            </a:r>
            <a:endParaRPr sz="1400"/>
          </a:p>
          <a:p>
            <a:pPr indent="0" lvl="0" marL="0" rtl="0" algn="l">
              <a:spcBef>
                <a:spcPts val="1200"/>
              </a:spcBef>
              <a:spcAft>
                <a:spcPts val="0"/>
              </a:spcAft>
              <a:buNone/>
            </a:pPr>
            <a:r>
              <a:rPr lang="nl" sz="1400"/>
              <a:t>Data mesh solution:</a:t>
            </a:r>
            <a:r>
              <a:rPr lang="nl" sz="1400"/>
              <a:t>	</a:t>
            </a:r>
            <a:endParaRPr sz="1400"/>
          </a:p>
          <a:p>
            <a:pPr indent="-317500" lvl="0" marL="914400" rtl="0" algn="l">
              <a:spcBef>
                <a:spcPts val="1200"/>
              </a:spcBef>
              <a:spcAft>
                <a:spcPts val="0"/>
              </a:spcAft>
              <a:buSzPts val="1400"/>
              <a:buChar char="●"/>
            </a:pPr>
            <a:r>
              <a:rPr lang="nl" sz="1400"/>
              <a:t>Empowers teams closest to data to manage it</a:t>
            </a:r>
            <a:endParaRPr sz="1400"/>
          </a:p>
          <a:p>
            <a:pPr indent="-317500" lvl="0" marL="914400" rtl="0" algn="l">
              <a:spcBef>
                <a:spcPts val="0"/>
              </a:spcBef>
              <a:spcAft>
                <a:spcPts val="0"/>
              </a:spcAft>
              <a:buSzPts val="1400"/>
              <a:buChar char="●"/>
            </a:pPr>
            <a:r>
              <a:rPr lang="nl" sz="1400"/>
              <a:t>Improves agility and scalability</a:t>
            </a:r>
            <a:endParaRPr sz="1400"/>
          </a:p>
          <a:p>
            <a:pPr indent="-317500" lvl="0" marL="914400" rtl="0" algn="l">
              <a:spcBef>
                <a:spcPts val="0"/>
              </a:spcBef>
              <a:spcAft>
                <a:spcPts val="0"/>
              </a:spcAft>
              <a:buSzPts val="1400"/>
              <a:buChar char="●"/>
            </a:pPr>
            <a:r>
              <a:rPr lang="nl" sz="1400"/>
              <a:t>Uses a decentralized, domain-oriented approach</a:t>
            </a:r>
            <a:endParaRPr sz="1400"/>
          </a:p>
          <a:p>
            <a:pPr indent="0" lvl="0" marL="1371600" rtl="0" algn="l">
              <a:spcBef>
                <a:spcPts val="1200"/>
              </a:spcBef>
              <a:spcAft>
                <a:spcPts val="0"/>
              </a:spcAft>
              <a:buNone/>
            </a:pPr>
            <a:r>
              <a:t/>
            </a:r>
            <a:endParaRPr sz="1400"/>
          </a:p>
          <a:p>
            <a:pPr indent="0" lvl="0" marL="0" rtl="0" algn="l">
              <a:spcBef>
                <a:spcPts val="1200"/>
              </a:spcBef>
              <a:spcAft>
                <a:spcPts val="1200"/>
              </a:spcAft>
              <a:buNone/>
            </a:pPr>
            <a:r>
              <a:rPr lang="nl" sz="1400"/>
              <a:t>	</a:t>
            </a:r>
            <a:endParaRPr sz="1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Challenges of data quality (in the Big Data era)</a:t>
            </a:r>
            <a:endParaRPr/>
          </a:p>
        </p:txBody>
      </p:sp>
      <p:sp>
        <p:nvSpPr>
          <p:cNvPr id="271" name="Google Shape;271;p4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Diversity of data sources</a:t>
            </a:r>
            <a:endParaRPr/>
          </a:p>
          <a:p>
            <a:pPr indent="-317500" lvl="1" marL="914400" rtl="0" algn="l">
              <a:spcBef>
                <a:spcPts val="0"/>
              </a:spcBef>
              <a:spcAft>
                <a:spcPts val="0"/>
              </a:spcAft>
              <a:buSzPts val="1400"/>
              <a:buChar char="○"/>
            </a:pPr>
            <a:r>
              <a:rPr lang="nl"/>
              <a:t>Abundant data types</a:t>
            </a:r>
            <a:endParaRPr/>
          </a:p>
          <a:p>
            <a:pPr indent="-317500" lvl="1" marL="914400" rtl="0" algn="l">
              <a:spcBef>
                <a:spcPts val="0"/>
              </a:spcBef>
              <a:spcAft>
                <a:spcPts val="0"/>
              </a:spcAft>
              <a:buSzPts val="1400"/>
              <a:buChar char="○"/>
            </a:pPr>
            <a:r>
              <a:rPr lang="nl"/>
              <a:t>Complex data structures</a:t>
            </a:r>
            <a:endParaRPr/>
          </a:p>
          <a:p>
            <a:pPr indent="-317500" lvl="1" marL="914400" rtl="0" algn="l">
              <a:spcBef>
                <a:spcPts val="0"/>
              </a:spcBef>
              <a:spcAft>
                <a:spcPts val="0"/>
              </a:spcAft>
              <a:buSzPts val="1400"/>
              <a:buChar char="○"/>
            </a:pPr>
            <a:r>
              <a:rPr lang="nl"/>
              <a:t>Difficult data integration</a:t>
            </a:r>
            <a:endParaRPr/>
          </a:p>
          <a:p>
            <a:pPr indent="-342900" lvl="0" marL="457200" rtl="0" algn="l">
              <a:spcBef>
                <a:spcPts val="0"/>
              </a:spcBef>
              <a:spcAft>
                <a:spcPts val="0"/>
              </a:spcAft>
              <a:buSzPts val="1800"/>
              <a:buChar char="●"/>
            </a:pPr>
            <a:r>
              <a:rPr lang="nl"/>
              <a:t>Large data volume</a:t>
            </a:r>
            <a:endParaRPr/>
          </a:p>
          <a:p>
            <a:pPr indent="-317500" lvl="1" marL="914400" rtl="0" algn="l">
              <a:spcBef>
                <a:spcPts val="0"/>
              </a:spcBef>
              <a:spcAft>
                <a:spcPts val="0"/>
              </a:spcAft>
              <a:buSzPts val="1400"/>
              <a:buChar char="○"/>
            </a:pPr>
            <a:r>
              <a:rPr lang="nl"/>
              <a:t>Global amount of information doubles every 2 years</a:t>
            </a:r>
            <a:endParaRPr/>
          </a:p>
          <a:p>
            <a:pPr indent="-317500" lvl="1" marL="914400" rtl="0" algn="l">
              <a:spcBef>
                <a:spcPts val="0"/>
              </a:spcBef>
              <a:spcAft>
                <a:spcPts val="0"/>
              </a:spcAft>
              <a:buSzPts val="1400"/>
              <a:buChar char="○"/>
            </a:pPr>
            <a:r>
              <a:rPr lang="nl"/>
              <a:t>in 2011 global data created/copied reach 1.8 ZB (64.2 ZB in 2020)</a:t>
            </a:r>
            <a:endParaRPr/>
          </a:p>
          <a:p>
            <a:pPr indent="-317500" lvl="1" marL="914400" rtl="0" algn="l">
              <a:spcBef>
                <a:spcPts val="0"/>
              </a:spcBef>
              <a:spcAft>
                <a:spcPts val="0"/>
              </a:spcAft>
              <a:buSzPts val="1400"/>
              <a:buChar char="○"/>
            </a:pPr>
            <a:r>
              <a:rPr lang="nl"/>
              <a:t>Time consuming</a:t>
            </a:r>
            <a:endParaRPr/>
          </a:p>
          <a:p>
            <a:pPr indent="-342900" lvl="0" marL="457200" rtl="0" algn="l">
              <a:spcBef>
                <a:spcPts val="0"/>
              </a:spcBef>
              <a:spcAft>
                <a:spcPts val="0"/>
              </a:spcAft>
              <a:buSzPts val="1800"/>
              <a:buChar char="●"/>
            </a:pPr>
            <a:r>
              <a:rPr lang="nl"/>
              <a:t>Data changes fast and often</a:t>
            </a:r>
            <a:endParaRPr/>
          </a:p>
          <a:p>
            <a:pPr indent="-317500" lvl="1" marL="914400" rtl="0" algn="l">
              <a:spcBef>
                <a:spcPts val="0"/>
              </a:spcBef>
              <a:spcAft>
                <a:spcPts val="0"/>
              </a:spcAft>
              <a:buSzPts val="1400"/>
              <a:buChar char="○"/>
            </a:pPr>
            <a:r>
              <a:rPr lang="nl"/>
              <a:t>“Timeliness” of data is very short</a:t>
            </a:r>
            <a:endParaRPr/>
          </a:p>
          <a:p>
            <a:pPr indent="-317500" lvl="1" marL="914400" rtl="0" algn="l">
              <a:spcBef>
                <a:spcPts val="0"/>
              </a:spcBef>
              <a:spcAft>
                <a:spcPts val="0"/>
              </a:spcAft>
              <a:buSzPts val="1400"/>
              <a:buChar char="○"/>
            </a:pPr>
            <a:r>
              <a:rPr lang="nl"/>
              <a:t>Real-time data is needed for relevant </a:t>
            </a:r>
            <a:r>
              <a:rPr lang="nl"/>
              <a:t>decision</a:t>
            </a:r>
            <a:r>
              <a:rPr lang="nl"/>
              <a:t> making</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Data encryption</a:t>
            </a:r>
            <a:endParaRPr/>
          </a:p>
        </p:txBody>
      </p:sp>
      <p:pic>
        <p:nvPicPr>
          <p:cNvPr id="277" name="Google Shape;277;p43"/>
          <p:cNvPicPr preferRelativeResize="0"/>
          <p:nvPr/>
        </p:nvPicPr>
        <p:blipFill>
          <a:blip r:embed="rId3">
            <a:alphaModFix/>
          </a:blip>
          <a:stretch>
            <a:fillRect/>
          </a:stretch>
        </p:blipFill>
        <p:spPr>
          <a:xfrm>
            <a:off x="245225" y="1083675"/>
            <a:ext cx="6227323" cy="3113674"/>
          </a:xfrm>
          <a:prstGeom prst="rect">
            <a:avLst/>
          </a:prstGeom>
          <a:noFill/>
          <a:ln>
            <a:noFill/>
          </a:ln>
          <a:effectLst>
            <a:outerShdw blurRad="57150" rotWithShape="0" algn="bl" dir="12420000" dist="19050">
              <a:srgbClr val="000000">
                <a:alpha val="50000"/>
              </a:srgbClr>
            </a:outerShdw>
          </a:effectLst>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Types of Data Encryption</a:t>
            </a:r>
            <a:endParaRPr/>
          </a:p>
        </p:txBody>
      </p:sp>
      <p:sp>
        <p:nvSpPr>
          <p:cNvPr id="283" name="Google Shape;283;p4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symmetric encryption (single key)</a:t>
            </a:r>
            <a:endParaRPr/>
          </a:p>
          <a:p>
            <a:pPr indent="-317500" lvl="1" marL="914400" rtl="0" algn="l">
              <a:spcBef>
                <a:spcPts val="0"/>
              </a:spcBef>
              <a:spcAft>
                <a:spcPts val="0"/>
              </a:spcAft>
              <a:buSzPts val="1400"/>
              <a:buChar char="○"/>
            </a:pPr>
            <a:r>
              <a:rPr lang="nl"/>
              <a:t>faster </a:t>
            </a:r>
            <a:endParaRPr/>
          </a:p>
          <a:p>
            <a:pPr indent="-317500" lvl="1" marL="914400" rtl="0" algn="l">
              <a:spcBef>
                <a:spcPts val="0"/>
              </a:spcBef>
              <a:spcAft>
                <a:spcPts val="0"/>
              </a:spcAft>
              <a:buSzPts val="1400"/>
              <a:buChar char="○"/>
            </a:pPr>
            <a:r>
              <a:rPr lang="nl"/>
              <a:t>secure sharing</a:t>
            </a:r>
            <a:endParaRPr/>
          </a:p>
          <a:p>
            <a:pPr indent="-342900" lvl="0" marL="457200" rtl="0" algn="l">
              <a:spcBef>
                <a:spcPts val="0"/>
              </a:spcBef>
              <a:spcAft>
                <a:spcPts val="0"/>
              </a:spcAft>
              <a:buSzPts val="1800"/>
              <a:buChar char="●"/>
            </a:pPr>
            <a:r>
              <a:rPr lang="nl"/>
              <a:t>asymmetric encryption (public and private key)</a:t>
            </a:r>
            <a:endParaRPr/>
          </a:p>
          <a:p>
            <a:pPr indent="-317500" lvl="1" marL="914400" rtl="0" algn="l">
              <a:spcBef>
                <a:spcPts val="0"/>
              </a:spcBef>
              <a:spcAft>
                <a:spcPts val="0"/>
              </a:spcAft>
              <a:buSzPts val="1400"/>
              <a:buChar char="○"/>
            </a:pPr>
            <a:r>
              <a:rPr lang="nl"/>
              <a:t>requires more compute</a:t>
            </a:r>
            <a:endParaRPr/>
          </a:p>
          <a:p>
            <a:pPr indent="-317500" lvl="1" marL="914400" rtl="0" algn="l">
              <a:spcBef>
                <a:spcPts val="0"/>
              </a:spcBef>
              <a:spcAft>
                <a:spcPts val="0"/>
              </a:spcAft>
              <a:buSzPts val="1400"/>
              <a:buChar char="○"/>
            </a:pPr>
            <a:r>
              <a:rPr lang="nl"/>
              <a:t>secure</a:t>
            </a:r>
            <a:endParaRPr/>
          </a:p>
          <a:p>
            <a:pPr indent="-342900" lvl="0" marL="457200" rtl="0" algn="l">
              <a:spcBef>
                <a:spcPts val="0"/>
              </a:spcBef>
              <a:spcAft>
                <a:spcPts val="0"/>
              </a:spcAft>
              <a:buSzPts val="1800"/>
              <a:buChar char="●"/>
            </a:pPr>
            <a:r>
              <a:rPr lang="nl"/>
              <a:t>hybrid encryption</a:t>
            </a:r>
            <a:endParaRPr/>
          </a:p>
          <a:p>
            <a:pPr indent="-317500" lvl="1" marL="914400" rtl="0" algn="l">
              <a:spcBef>
                <a:spcPts val="0"/>
              </a:spcBef>
              <a:spcAft>
                <a:spcPts val="0"/>
              </a:spcAft>
              <a:buSzPts val="1400"/>
              <a:buChar char="○"/>
            </a:pPr>
            <a:r>
              <a:rPr lang="nl"/>
              <a:t>combines both</a:t>
            </a:r>
            <a:endParaRPr/>
          </a:p>
          <a:p>
            <a:pPr indent="-317500" lvl="1" marL="914400" rtl="0" algn="l">
              <a:spcBef>
                <a:spcPts val="0"/>
              </a:spcBef>
              <a:spcAft>
                <a:spcPts val="0"/>
              </a:spcAft>
              <a:buSzPts val="1400"/>
              <a:buChar char="○"/>
            </a:pPr>
            <a:r>
              <a:rPr lang="nl"/>
              <a:t>shares symmetric keys via </a:t>
            </a:r>
            <a:r>
              <a:rPr lang="nl"/>
              <a:t>asymmetric </a:t>
            </a:r>
            <a:endParaRPr/>
          </a:p>
        </p:txBody>
      </p:sp>
      <p:pic>
        <p:nvPicPr>
          <p:cNvPr id="284" name="Google Shape;284;p44"/>
          <p:cNvPicPr preferRelativeResize="0"/>
          <p:nvPr/>
        </p:nvPicPr>
        <p:blipFill>
          <a:blip r:embed="rId3">
            <a:alphaModFix/>
          </a:blip>
          <a:stretch>
            <a:fillRect/>
          </a:stretch>
        </p:blipFill>
        <p:spPr>
          <a:xfrm>
            <a:off x="5667375" y="1171575"/>
            <a:ext cx="3333750" cy="19050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Example of encryption technology</a:t>
            </a:r>
            <a:endParaRPr/>
          </a:p>
        </p:txBody>
      </p:sp>
      <p:sp>
        <p:nvSpPr>
          <p:cNvPr id="290" name="Google Shape;290;p4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Symmetric Encryption</a:t>
            </a:r>
            <a:endParaRPr/>
          </a:p>
          <a:p>
            <a:pPr indent="-317500" lvl="1" marL="914400" rtl="0" algn="l">
              <a:spcBef>
                <a:spcPts val="0"/>
              </a:spcBef>
              <a:spcAft>
                <a:spcPts val="0"/>
              </a:spcAft>
              <a:buSzPts val="1400"/>
              <a:buChar char="○"/>
            </a:pPr>
            <a:r>
              <a:rPr lang="nl"/>
              <a:t>AES </a:t>
            </a:r>
            <a:endParaRPr/>
          </a:p>
          <a:p>
            <a:pPr indent="-317500" lvl="1" marL="914400" rtl="0" algn="l">
              <a:spcBef>
                <a:spcPts val="0"/>
              </a:spcBef>
              <a:spcAft>
                <a:spcPts val="0"/>
              </a:spcAft>
              <a:buSzPts val="1400"/>
              <a:buChar char="○"/>
            </a:pPr>
            <a:r>
              <a:rPr lang="nl"/>
              <a:t>Blowfish</a:t>
            </a:r>
            <a:endParaRPr/>
          </a:p>
          <a:p>
            <a:pPr indent="-342900" lvl="0" marL="457200" rtl="0" algn="l">
              <a:spcBef>
                <a:spcPts val="0"/>
              </a:spcBef>
              <a:spcAft>
                <a:spcPts val="0"/>
              </a:spcAft>
              <a:buSzPts val="1800"/>
              <a:buChar char="●"/>
            </a:pPr>
            <a:r>
              <a:rPr lang="nl"/>
              <a:t>Asymmetric Encryption</a:t>
            </a:r>
            <a:endParaRPr/>
          </a:p>
          <a:p>
            <a:pPr indent="-317500" lvl="1" marL="914400" rtl="0" algn="l">
              <a:spcBef>
                <a:spcPts val="0"/>
              </a:spcBef>
              <a:spcAft>
                <a:spcPts val="0"/>
              </a:spcAft>
              <a:buSzPts val="1400"/>
              <a:buChar char="○"/>
            </a:pPr>
            <a:r>
              <a:rPr lang="nl"/>
              <a:t>RSA (Rivest-Shamir-Adleman)</a:t>
            </a:r>
            <a:endParaRPr/>
          </a:p>
          <a:p>
            <a:pPr indent="-317500" lvl="1" marL="914400" rtl="0" algn="l">
              <a:spcBef>
                <a:spcPts val="0"/>
              </a:spcBef>
              <a:spcAft>
                <a:spcPts val="0"/>
              </a:spcAft>
              <a:buSzPts val="1400"/>
              <a:buChar char="○"/>
            </a:pPr>
            <a:r>
              <a:rPr lang="nl"/>
              <a:t>ECC (Elliptic Curve Cryptography)</a:t>
            </a:r>
            <a:endParaRPr/>
          </a:p>
          <a:p>
            <a:pPr indent="-342900" lvl="0" marL="457200" rtl="0" algn="l">
              <a:spcBef>
                <a:spcPts val="0"/>
              </a:spcBef>
              <a:spcAft>
                <a:spcPts val="0"/>
              </a:spcAft>
              <a:buSzPts val="1800"/>
              <a:buChar char="●"/>
            </a:pPr>
            <a:r>
              <a:rPr lang="nl"/>
              <a:t>Hybrid Encryption</a:t>
            </a:r>
            <a:endParaRPr/>
          </a:p>
          <a:p>
            <a:pPr indent="-317500" lvl="1" marL="914400" rtl="0" algn="l">
              <a:spcBef>
                <a:spcPts val="0"/>
              </a:spcBef>
              <a:spcAft>
                <a:spcPts val="0"/>
              </a:spcAft>
              <a:buSzPts val="1400"/>
              <a:buChar char="○"/>
            </a:pPr>
            <a:r>
              <a:rPr lang="nl"/>
              <a:t>SSL/TLS (Secure Sockets Layer / Transport Layer Security)</a:t>
            </a:r>
            <a:endParaRPr/>
          </a:p>
          <a:p>
            <a:pPr indent="-317500" lvl="1" marL="914400" rtl="0" algn="l">
              <a:spcBef>
                <a:spcPts val="0"/>
              </a:spcBef>
              <a:spcAft>
                <a:spcPts val="0"/>
              </a:spcAft>
              <a:buSzPts val="1400"/>
              <a:buChar char="○"/>
            </a:pPr>
            <a:r>
              <a:rPr lang="nl"/>
              <a:t>PGP (Pretty Good Privacy)</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6"/>
          <p:cNvSpPr txBox="1"/>
          <p:nvPr>
            <p:ph type="title"/>
          </p:nvPr>
        </p:nvSpPr>
        <p:spPr>
          <a:xfrm>
            <a:off x="311700" y="3433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Challenges of Data Encryption</a:t>
            </a:r>
            <a:endParaRPr/>
          </a:p>
        </p:txBody>
      </p:sp>
      <p:sp>
        <p:nvSpPr>
          <p:cNvPr id="296" name="Google Shape;296;p46"/>
          <p:cNvSpPr txBox="1"/>
          <p:nvPr>
            <p:ph idx="1" type="body"/>
          </p:nvPr>
        </p:nvSpPr>
        <p:spPr>
          <a:xfrm>
            <a:off x="311700" y="121082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performance</a:t>
            </a:r>
            <a:endParaRPr/>
          </a:p>
          <a:p>
            <a:pPr indent="-317500" lvl="1" marL="914400" rtl="0" algn="l">
              <a:spcBef>
                <a:spcPts val="0"/>
              </a:spcBef>
              <a:spcAft>
                <a:spcPts val="0"/>
              </a:spcAft>
              <a:buSzPts val="1400"/>
              <a:buChar char="○"/>
            </a:pPr>
            <a:r>
              <a:rPr lang="nl"/>
              <a:t>Processing Overhead</a:t>
            </a:r>
            <a:endParaRPr/>
          </a:p>
          <a:p>
            <a:pPr indent="-317500" lvl="1" marL="914400" rtl="0" algn="l">
              <a:spcBef>
                <a:spcPts val="0"/>
              </a:spcBef>
              <a:spcAft>
                <a:spcPts val="0"/>
              </a:spcAft>
              <a:buSzPts val="1400"/>
              <a:buChar char="○"/>
            </a:pPr>
            <a:r>
              <a:rPr lang="nl"/>
              <a:t>Latency in Data Pipelines</a:t>
            </a:r>
            <a:endParaRPr/>
          </a:p>
          <a:p>
            <a:pPr indent="-317500" lvl="1" marL="914400" rtl="0" algn="l">
              <a:spcBef>
                <a:spcPts val="0"/>
              </a:spcBef>
              <a:spcAft>
                <a:spcPts val="0"/>
              </a:spcAft>
              <a:buSzPts val="1400"/>
              <a:buChar char="○"/>
            </a:pPr>
            <a:r>
              <a:rPr lang="nl"/>
              <a:t>Resource Allocation</a:t>
            </a:r>
            <a:endParaRPr/>
          </a:p>
          <a:p>
            <a:pPr indent="-317500" lvl="1" marL="914400" rtl="0" algn="l">
              <a:spcBef>
                <a:spcPts val="0"/>
              </a:spcBef>
              <a:spcAft>
                <a:spcPts val="0"/>
              </a:spcAft>
              <a:buSzPts val="1400"/>
              <a:buChar char="○"/>
            </a:pPr>
            <a:r>
              <a:rPr lang="nl"/>
              <a:t>Scalability Challenges</a:t>
            </a:r>
            <a:r>
              <a:rPr lang="nl" sz="1800"/>
              <a:t>	</a:t>
            </a:r>
            <a:endParaRPr/>
          </a:p>
          <a:p>
            <a:pPr indent="-342900" lvl="0" marL="457200" rtl="0" algn="l">
              <a:spcBef>
                <a:spcPts val="0"/>
              </a:spcBef>
              <a:spcAft>
                <a:spcPts val="0"/>
              </a:spcAft>
              <a:buSzPts val="1800"/>
              <a:buChar char="●"/>
            </a:pPr>
            <a:r>
              <a:rPr lang="nl"/>
              <a:t>compliance</a:t>
            </a:r>
            <a:endParaRPr/>
          </a:p>
          <a:p>
            <a:pPr indent="-317500" lvl="1" marL="914400" rtl="0" algn="l">
              <a:spcBef>
                <a:spcPts val="0"/>
              </a:spcBef>
              <a:spcAft>
                <a:spcPts val="0"/>
              </a:spcAft>
              <a:buSzPts val="1400"/>
              <a:buChar char="○"/>
            </a:pPr>
            <a:r>
              <a:rPr lang="nl"/>
              <a:t>Regulatory Requirements</a:t>
            </a:r>
            <a:endParaRPr/>
          </a:p>
          <a:p>
            <a:pPr indent="-317500" lvl="1" marL="914400" rtl="0" algn="l">
              <a:spcBef>
                <a:spcPts val="0"/>
              </a:spcBef>
              <a:spcAft>
                <a:spcPts val="0"/>
              </a:spcAft>
              <a:buSzPts val="1400"/>
              <a:buChar char="○"/>
            </a:pPr>
            <a:r>
              <a:rPr lang="nl"/>
              <a:t>Key Management Policies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AI and Data Engineering</a:t>
            </a:r>
            <a:endParaRPr/>
          </a:p>
        </p:txBody>
      </p:sp>
      <p:sp>
        <p:nvSpPr>
          <p:cNvPr id="302" name="Google Shape;302;p4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Generative AI</a:t>
            </a:r>
            <a:endParaRPr/>
          </a:p>
          <a:p>
            <a:pPr indent="-342900" lvl="0" marL="457200" rtl="0" algn="l">
              <a:spcBef>
                <a:spcPts val="0"/>
              </a:spcBef>
              <a:spcAft>
                <a:spcPts val="0"/>
              </a:spcAft>
              <a:buSzPts val="1800"/>
              <a:buChar char="●"/>
            </a:pPr>
            <a:r>
              <a:rPr lang="nl"/>
              <a:t>Key points:</a:t>
            </a:r>
            <a:endParaRPr/>
          </a:p>
          <a:p>
            <a:pPr indent="-317500" lvl="1" marL="914400" rtl="0" algn="l">
              <a:spcBef>
                <a:spcPts val="0"/>
              </a:spcBef>
              <a:spcAft>
                <a:spcPts val="0"/>
              </a:spcAft>
              <a:buSzPts val="1400"/>
              <a:buChar char="○"/>
            </a:pPr>
            <a:r>
              <a:rPr lang="nl"/>
              <a:t>How does AI create more data and the associated challenges</a:t>
            </a:r>
            <a:endParaRPr/>
          </a:p>
          <a:p>
            <a:pPr indent="-317500" lvl="1" marL="914400" rtl="0" algn="l">
              <a:spcBef>
                <a:spcPts val="0"/>
              </a:spcBef>
              <a:spcAft>
                <a:spcPts val="0"/>
              </a:spcAft>
              <a:buSzPts val="1400"/>
              <a:buChar char="○"/>
            </a:pPr>
            <a:r>
              <a:rPr lang="nl"/>
              <a:t>The role of data engineers in leveraging this data</a:t>
            </a:r>
            <a:endParaRPr/>
          </a:p>
          <a:p>
            <a:pPr indent="-317500" lvl="1" marL="914400" rtl="0" algn="l">
              <a:spcBef>
                <a:spcPts val="0"/>
              </a:spcBef>
              <a:spcAft>
                <a:spcPts val="0"/>
              </a:spcAft>
              <a:buSzPts val="1400"/>
              <a:buChar char="○"/>
            </a:pPr>
            <a:r>
              <a:rPr lang="nl"/>
              <a:t>How AI helps evolve data from just ‘more’ to better data</a:t>
            </a:r>
            <a:endParaRPr/>
          </a:p>
          <a:p>
            <a:pPr indent="-317500" lvl="1" marL="914400" rtl="0" algn="l">
              <a:spcBef>
                <a:spcPts val="0"/>
              </a:spcBef>
              <a:spcAft>
                <a:spcPts val="0"/>
              </a:spcAft>
              <a:buSzPts val="1400"/>
              <a:buChar char="○"/>
            </a:pPr>
            <a:r>
              <a:rPr lang="nl"/>
              <a:t>Importance of data observability in managing this transformation</a:t>
            </a:r>
            <a:endParaRPr/>
          </a:p>
          <a:p>
            <a:pPr indent="0" lvl="0" marL="457200" rtl="0" algn="l">
              <a:spcBef>
                <a:spcPts val="1200"/>
              </a:spcBef>
              <a:spcAft>
                <a:spcPts val="12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48"/>
          <p:cNvPicPr preferRelativeResize="0"/>
          <p:nvPr/>
        </p:nvPicPr>
        <p:blipFill>
          <a:blip r:embed="rId3">
            <a:alphaModFix/>
          </a:blip>
          <a:stretch>
            <a:fillRect/>
          </a:stretch>
        </p:blipFill>
        <p:spPr>
          <a:xfrm>
            <a:off x="6286500" y="2324100"/>
            <a:ext cx="2857500" cy="2819400"/>
          </a:xfrm>
          <a:prstGeom prst="rect">
            <a:avLst/>
          </a:prstGeom>
          <a:noFill/>
          <a:ln>
            <a:noFill/>
          </a:ln>
        </p:spPr>
      </p:pic>
      <p:sp>
        <p:nvSpPr>
          <p:cNvPr id="308" name="Google Shape;308;p4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More Data–AI’s Contribution</a:t>
            </a:r>
            <a:endParaRPr/>
          </a:p>
        </p:txBody>
      </p:sp>
      <p:sp>
        <p:nvSpPr>
          <p:cNvPr id="309" name="Google Shape;309;p4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Synthetic Data</a:t>
            </a:r>
            <a:endParaRPr/>
          </a:p>
          <a:p>
            <a:pPr indent="-342900" lvl="0" marL="457200" rtl="0" algn="l">
              <a:spcBef>
                <a:spcPts val="0"/>
              </a:spcBef>
              <a:spcAft>
                <a:spcPts val="0"/>
              </a:spcAft>
              <a:buSzPts val="1800"/>
              <a:buChar char="●"/>
            </a:pPr>
            <a:r>
              <a:rPr lang="nl"/>
              <a:t>GANs and VAEs generate synthetic datasets, filling gaps in existing data and enabling better testing and modeling</a:t>
            </a:r>
            <a:endParaRPr/>
          </a:p>
          <a:p>
            <a:pPr indent="-342900" lvl="0" marL="457200" rtl="0" algn="l">
              <a:spcBef>
                <a:spcPts val="0"/>
              </a:spcBef>
              <a:spcAft>
                <a:spcPts val="0"/>
              </a:spcAft>
              <a:buSzPts val="1800"/>
              <a:buChar char="●"/>
            </a:pPr>
            <a:r>
              <a:rPr lang="nl"/>
              <a:t>Enhance quality and scale of machine learning models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Challenges </a:t>
            </a:r>
            <a:endParaRPr/>
          </a:p>
        </p:txBody>
      </p:sp>
      <p:sp>
        <p:nvSpPr>
          <p:cNvPr id="315" name="Google Shape;315;p4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Diverging from True Patterns</a:t>
            </a:r>
            <a:endParaRPr/>
          </a:p>
          <a:p>
            <a:pPr indent="-342900" lvl="0" marL="457200" rtl="0" algn="l">
              <a:spcBef>
                <a:spcPts val="0"/>
              </a:spcBef>
              <a:spcAft>
                <a:spcPts val="0"/>
              </a:spcAft>
              <a:buSzPts val="1800"/>
              <a:buChar char="●"/>
            </a:pPr>
            <a:r>
              <a:rPr lang="nl"/>
              <a:t>Data Observability to Ensure Data Reliability</a:t>
            </a:r>
            <a:endParaRPr/>
          </a:p>
          <a:p>
            <a:pPr indent="-342900" lvl="0" marL="457200" rtl="0" algn="l">
              <a:spcBef>
                <a:spcPts val="0"/>
              </a:spcBef>
              <a:spcAft>
                <a:spcPts val="0"/>
              </a:spcAft>
              <a:buSzPts val="1800"/>
              <a:buChar char="●"/>
            </a:pPr>
            <a:r>
              <a:rPr lang="nl"/>
              <a:t>Monitor, Verify and Integrate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AI and the Evolution of Data</a:t>
            </a:r>
            <a:endParaRPr/>
          </a:p>
        </p:txBody>
      </p:sp>
      <p:sp>
        <p:nvSpPr>
          <p:cNvPr id="321" name="Google Shape;321;p5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Improving Access to Data</a:t>
            </a:r>
            <a:endParaRPr/>
          </a:p>
          <a:p>
            <a:pPr indent="-342900" lvl="0" marL="457200" rtl="0" algn="l">
              <a:spcBef>
                <a:spcPts val="0"/>
              </a:spcBef>
              <a:spcAft>
                <a:spcPts val="0"/>
              </a:spcAft>
              <a:buSzPts val="1800"/>
              <a:buChar char="●"/>
            </a:pPr>
            <a:r>
              <a:rPr lang="nl"/>
              <a:t>Helps Data Integration</a:t>
            </a:r>
            <a:endParaRPr/>
          </a:p>
          <a:p>
            <a:pPr indent="-342900" lvl="0" marL="457200" rtl="0" algn="l">
              <a:spcBef>
                <a:spcPts val="0"/>
              </a:spcBef>
              <a:spcAft>
                <a:spcPts val="0"/>
              </a:spcAft>
              <a:buSzPts val="1800"/>
              <a:buChar char="●"/>
            </a:pPr>
            <a:r>
              <a:rPr lang="nl"/>
              <a:t>Data Democratization: Self-Service Analytics with Natural Language Queries</a:t>
            </a:r>
            <a:endParaRPr/>
          </a:p>
          <a:p>
            <a:pPr indent="0" lvl="0" marL="457200" rtl="0" algn="l">
              <a:spcBef>
                <a:spcPts val="1200"/>
              </a:spcBef>
              <a:spcAft>
                <a:spcPts val="120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5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Conclusion–AI and Data Engineering’s Future Together</a:t>
            </a:r>
            <a:endParaRPr/>
          </a:p>
        </p:txBody>
      </p:sp>
      <p:sp>
        <p:nvSpPr>
          <p:cNvPr id="327" name="Google Shape;327;p5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AI Enhances the Role of Data Engineers</a:t>
            </a:r>
            <a:endParaRPr/>
          </a:p>
          <a:p>
            <a:pPr indent="-342900" lvl="0" marL="457200" rtl="0" algn="l">
              <a:spcBef>
                <a:spcPts val="0"/>
              </a:spcBef>
              <a:spcAft>
                <a:spcPts val="0"/>
              </a:spcAft>
              <a:buSzPts val="1800"/>
              <a:buChar char="●"/>
            </a:pPr>
            <a:r>
              <a:rPr lang="nl"/>
              <a:t>Quality, Reliability and Integration of AI-generated data</a:t>
            </a:r>
            <a:endParaRPr/>
          </a:p>
          <a:p>
            <a:pPr indent="-342900" lvl="0" marL="457200" rtl="0" algn="l">
              <a:spcBef>
                <a:spcPts val="0"/>
              </a:spcBef>
              <a:spcAft>
                <a:spcPts val="0"/>
              </a:spcAft>
              <a:buSzPts val="1800"/>
              <a:buChar char="●"/>
            </a:pPr>
            <a:r>
              <a:rPr lang="nl"/>
              <a:t>Collaboration is essential to capitalize on AI’s capabilities</a:t>
            </a:r>
            <a:endParaRPr/>
          </a:p>
          <a:p>
            <a:pPr indent="0" lvl="0" marL="45720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nl"/>
              <a:t>4 principles</a:t>
            </a:r>
            <a:endParaRPr b="1" sz="13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104" name="Google Shape;104;p16"/>
          <p:cNvSpPr txBox="1"/>
          <p:nvPr>
            <p:ph idx="1" type="body"/>
          </p:nvPr>
        </p:nvSpPr>
        <p:spPr>
          <a:xfrm>
            <a:off x="311700" y="1229875"/>
            <a:ext cx="3458700" cy="117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b="1" lang="nl" sz="1100">
                <a:solidFill>
                  <a:srgbClr val="000000"/>
                </a:solidFill>
                <a:latin typeface="Arial"/>
                <a:ea typeface="Arial"/>
                <a:cs typeface="Arial"/>
                <a:sym typeface="Arial"/>
              </a:rPr>
              <a:t>domain ownership:</a:t>
            </a:r>
            <a:r>
              <a:rPr lang="nl" sz="1100">
                <a:solidFill>
                  <a:srgbClr val="000000"/>
                </a:solidFill>
                <a:latin typeface="Arial"/>
                <a:ea typeface="Arial"/>
                <a:cs typeface="Arial"/>
                <a:sym typeface="Arial"/>
              </a:rPr>
              <a:t> </a:t>
            </a:r>
            <a:br>
              <a:rPr lang="nl" sz="1100">
                <a:solidFill>
                  <a:srgbClr val="000000"/>
                </a:solidFill>
                <a:latin typeface="Arial"/>
                <a:ea typeface="Arial"/>
                <a:cs typeface="Arial"/>
                <a:sym typeface="Arial"/>
              </a:rPr>
            </a:br>
            <a:r>
              <a:rPr lang="nl" sz="1100">
                <a:solidFill>
                  <a:srgbClr val="000000"/>
                </a:solidFill>
                <a:latin typeface="Arial"/>
                <a:ea typeface="Arial"/>
                <a:cs typeface="Arial"/>
                <a:sym typeface="Arial"/>
              </a:rPr>
              <a:t>- data is </a:t>
            </a:r>
            <a:r>
              <a:rPr lang="nl" sz="1100">
                <a:solidFill>
                  <a:srgbClr val="000000"/>
                </a:solidFill>
                <a:latin typeface="Arial"/>
                <a:ea typeface="Arial"/>
                <a:cs typeface="Arial"/>
                <a:sym typeface="Arial"/>
              </a:rPr>
              <a:t>owned</a:t>
            </a:r>
            <a:r>
              <a:rPr lang="nl" sz="1100">
                <a:solidFill>
                  <a:srgbClr val="000000"/>
                </a:solidFill>
                <a:latin typeface="Arial"/>
                <a:ea typeface="Arial"/>
                <a:cs typeface="Arial"/>
                <a:sym typeface="Arial"/>
              </a:rPr>
              <a:t> and managed by the team closest to the business domain, data is relevant and high quality</a:t>
            </a:r>
            <a:br>
              <a:rPr lang="nl" sz="1500"/>
            </a:br>
            <a:r>
              <a:rPr lang="nl" sz="1500"/>
              <a:t>		</a:t>
            </a:r>
            <a:endParaRPr sz="1500"/>
          </a:p>
        </p:txBody>
      </p:sp>
      <p:sp>
        <p:nvSpPr>
          <p:cNvPr id="105" name="Google Shape;105;p16"/>
          <p:cNvSpPr txBox="1"/>
          <p:nvPr>
            <p:ph idx="1" type="body"/>
          </p:nvPr>
        </p:nvSpPr>
        <p:spPr>
          <a:xfrm>
            <a:off x="4886800" y="1229875"/>
            <a:ext cx="3458700" cy="117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nl" sz="1100">
                <a:solidFill>
                  <a:srgbClr val="000000"/>
                </a:solidFill>
                <a:latin typeface="Arial"/>
                <a:ea typeface="Arial"/>
                <a:cs typeface="Arial"/>
                <a:sym typeface="Arial"/>
              </a:rPr>
              <a:t>self-</a:t>
            </a:r>
            <a:r>
              <a:rPr b="1" lang="nl" sz="1100">
                <a:solidFill>
                  <a:srgbClr val="000000"/>
                </a:solidFill>
                <a:latin typeface="Arial"/>
                <a:ea typeface="Arial"/>
                <a:cs typeface="Arial"/>
                <a:sym typeface="Arial"/>
              </a:rPr>
              <a:t>serve</a:t>
            </a:r>
            <a:r>
              <a:rPr b="1" lang="nl" sz="1100">
                <a:solidFill>
                  <a:srgbClr val="000000"/>
                </a:solidFill>
                <a:latin typeface="Arial"/>
                <a:ea typeface="Arial"/>
                <a:cs typeface="Arial"/>
                <a:sym typeface="Arial"/>
              </a:rPr>
              <a:t> data infrastructure platform:</a:t>
            </a:r>
            <a:br>
              <a:rPr b="1" lang="nl" sz="1100">
                <a:solidFill>
                  <a:srgbClr val="000000"/>
                </a:solidFill>
                <a:latin typeface="Arial"/>
                <a:ea typeface="Arial"/>
                <a:cs typeface="Arial"/>
                <a:sym typeface="Arial"/>
              </a:rPr>
            </a:br>
            <a:r>
              <a:rPr b="1" lang="nl" sz="1100">
                <a:solidFill>
                  <a:srgbClr val="000000"/>
                </a:solidFill>
                <a:latin typeface="Arial"/>
                <a:ea typeface="Arial"/>
                <a:cs typeface="Arial"/>
                <a:sym typeface="Arial"/>
              </a:rPr>
              <a:t>- </a:t>
            </a:r>
            <a:r>
              <a:rPr lang="nl" sz="1100">
                <a:solidFill>
                  <a:srgbClr val="000000"/>
                </a:solidFill>
              </a:rPr>
              <a:t>Provides domain teams with self-service </a:t>
            </a:r>
            <a:r>
              <a:rPr lang="nl" sz="1100">
                <a:solidFill>
                  <a:srgbClr val="000000"/>
                </a:solidFill>
              </a:rPr>
              <a:t>tools</a:t>
            </a:r>
            <a:r>
              <a:rPr lang="nl" sz="1100">
                <a:solidFill>
                  <a:srgbClr val="000000"/>
                </a:solidFill>
              </a:rPr>
              <a:t> and infrastructure to manage and </a:t>
            </a:r>
            <a:r>
              <a:rPr lang="nl" sz="1100">
                <a:solidFill>
                  <a:srgbClr val="000000"/>
                </a:solidFill>
              </a:rPr>
              <a:t>access</a:t>
            </a:r>
            <a:r>
              <a:rPr lang="nl" sz="1100">
                <a:solidFill>
                  <a:srgbClr val="000000"/>
                </a:solidFill>
              </a:rPr>
              <a:t> data.</a:t>
            </a:r>
            <a:endParaRPr sz="1100">
              <a:solidFill>
                <a:srgbClr val="000000"/>
              </a:solidFill>
            </a:endParaRPr>
          </a:p>
        </p:txBody>
      </p:sp>
      <p:sp>
        <p:nvSpPr>
          <p:cNvPr id="106" name="Google Shape;106;p16"/>
          <p:cNvSpPr txBox="1"/>
          <p:nvPr>
            <p:ph idx="1" type="body"/>
          </p:nvPr>
        </p:nvSpPr>
        <p:spPr>
          <a:xfrm>
            <a:off x="311700" y="2613150"/>
            <a:ext cx="3458700" cy="117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nl" sz="1100">
                <a:solidFill>
                  <a:srgbClr val="000000"/>
                </a:solidFill>
                <a:latin typeface="Arial"/>
                <a:ea typeface="Arial"/>
                <a:cs typeface="Arial"/>
                <a:sym typeface="Arial"/>
              </a:rPr>
              <a:t>data as a product:</a:t>
            </a:r>
            <a:r>
              <a:rPr lang="nl" sz="1100">
                <a:solidFill>
                  <a:srgbClr val="000000"/>
                </a:solidFill>
                <a:latin typeface="Arial"/>
                <a:ea typeface="Arial"/>
                <a:cs typeface="Arial"/>
                <a:sym typeface="Arial"/>
              </a:rPr>
              <a:t> </a:t>
            </a:r>
            <a:br>
              <a:rPr lang="nl" sz="1100">
                <a:solidFill>
                  <a:srgbClr val="000000"/>
                </a:solidFill>
                <a:latin typeface="Arial"/>
                <a:ea typeface="Arial"/>
                <a:cs typeface="Arial"/>
                <a:sym typeface="Arial"/>
              </a:rPr>
            </a:br>
            <a:r>
              <a:rPr lang="nl" sz="1100">
                <a:solidFill>
                  <a:srgbClr val="000000"/>
                </a:solidFill>
                <a:latin typeface="Arial"/>
                <a:ea typeface="Arial"/>
                <a:cs typeface="Arial"/>
                <a:sym typeface="Arial"/>
              </a:rPr>
              <a:t>- data is treated as a valuable product, with the domain team responsible for delivering reliable,</a:t>
            </a:r>
            <a:r>
              <a:rPr lang="nl" sz="1100">
                <a:solidFill>
                  <a:srgbClr val="000000"/>
                </a:solidFill>
                <a:latin typeface="Arial"/>
                <a:ea typeface="Arial"/>
                <a:cs typeface="Arial"/>
                <a:sym typeface="Arial"/>
              </a:rPr>
              <a:t>well</a:t>
            </a:r>
            <a:r>
              <a:rPr lang="nl" sz="1100">
                <a:solidFill>
                  <a:srgbClr val="000000"/>
                </a:solidFill>
                <a:latin typeface="Arial"/>
                <a:ea typeface="Arial"/>
                <a:cs typeface="Arial"/>
                <a:sym typeface="Arial"/>
              </a:rPr>
              <a:t>-documented data</a:t>
            </a:r>
            <a:endParaRPr/>
          </a:p>
        </p:txBody>
      </p:sp>
      <p:sp>
        <p:nvSpPr>
          <p:cNvPr id="107" name="Google Shape;107;p16"/>
          <p:cNvSpPr txBox="1"/>
          <p:nvPr>
            <p:ph idx="1" type="body"/>
          </p:nvPr>
        </p:nvSpPr>
        <p:spPr>
          <a:xfrm>
            <a:off x="4857975" y="2613150"/>
            <a:ext cx="3458700" cy="117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nl" sz="1100">
                <a:solidFill>
                  <a:srgbClr val="000000"/>
                </a:solidFill>
                <a:latin typeface="Arial"/>
                <a:ea typeface="Arial"/>
                <a:cs typeface="Arial"/>
                <a:sym typeface="Arial"/>
              </a:rPr>
              <a:t>federated governance:</a:t>
            </a:r>
            <a:br>
              <a:rPr b="1" lang="nl" sz="1100">
                <a:solidFill>
                  <a:srgbClr val="000000"/>
                </a:solidFill>
                <a:latin typeface="Arial"/>
                <a:ea typeface="Arial"/>
                <a:cs typeface="Arial"/>
                <a:sym typeface="Arial"/>
              </a:rPr>
            </a:br>
            <a:r>
              <a:rPr b="1" lang="nl" sz="1100">
                <a:solidFill>
                  <a:srgbClr val="000000"/>
                </a:solidFill>
                <a:latin typeface="Arial"/>
                <a:ea typeface="Arial"/>
                <a:cs typeface="Arial"/>
                <a:sym typeface="Arial"/>
              </a:rPr>
              <a:t>- </a:t>
            </a:r>
            <a:r>
              <a:rPr lang="nl" sz="1100">
                <a:solidFill>
                  <a:srgbClr val="000000"/>
                </a:solidFill>
                <a:latin typeface="Arial"/>
                <a:ea typeface="Arial"/>
                <a:cs typeface="Arial"/>
                <a:sym typeface="Arial"/>
              </a:rPr>
              <a:t>Governance is decentralized yet </a:t>
            </a:r>
            <a:r>
              <a:rPr lang="nl" sz="1100">
                <a:solidFill>
                  <a:srgbClr val="000000"/>
                </a:solidFill>
                <a:latin typeface="Arial"/>
                <a:ea typeface="Arial"/>
                <a:cs typeface="Arial"/>
                <a:sym typeface="Arial"/>
              </a:rPr>
              <a:t>standardized</a:t>
            </a:r>
            <a:br>
              <a:rPr lang="nl" sz="1100">
                <a:solidFill>
                  <a:srgbClr val="000000"/>
                </a:solidFill>
                <a:latin typeface="Arial"/>
                <a:ea typeface="Arial"/>
                <a:cs typeface="Arial"/>
                <a:sym typeface="Arial"/>
              </a:rPr>
            </a:br>
            <a:r>
              <a:rPr lang="nl" sz="1100">
                <a:solidFill>
                  <a:srgbClr val="000000"/>
                </a:solidFill>
                <a:latin typeface="Arial"/>
                <a:ea typeface="Arial"/>
                <a:cs typeface="Arial"/>
                <a:sym typeface="Arial"/>
              </a:rPr>
              <a:t>- Shared policies and automation ensure compliance across domains</a:t>
            </a:r>
            <a:endParaRPr sz="1100">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5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sources</a:t>
            </a:r>
            <a:endParaRPr/>
          </a:p>
        </p:txBody>
      </p:sp>
      <p:sp>
        <p:nvSpPr>
          <p:cNvPr id="333" name="Google Shape;333;p5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u="sng">
                <a:solidFill>
                  <a:schemeClr val="hlink"/>
                </a:solidFill>
                <a:hlinkClick r:id="rId3"/>
              </a:rPr>
              <a:t>https://www.oracle.com/big-data/what-is-big-data</a:t>
            </a:r>
            <a:endParaRPr/>
          </a:p>
          <a:p>
            <a:pPr indent="-342900" lvl="0" marL="457200" rtl="0" algn="l">
              <a:spcBef>
                <a:spcPts val="0"/>
              </a:spcBef>
              <a:spcAft>
                <a:spcPts val="0"/>
              </a:spcAft>
              <a:buSzPts val="1800"/>
              <a:buChar char="-"/>
            </a:pPr>
            <a:r>
              <a:rPr lang="nl" u="sng">
                <a:solidFill>
                  <a:schemeClr val="hlink"/>
                </a:solidFill>
                <a:hlinkClick r:id="rId4"/>
              </a:rPr>
              <a:t>https://www.youtube.com/watch?v=ymtq8yjmD9I</a:t>
            </a:r>
            <a:endParaRPr/>
          </a:p>
          <a:p>
            <a:pPr indent="-342900" lvl="0" marL="457200" rtl="0" algn="l">
              <a:spcBef>
                <a:spcPts val="0"/>
              </a:spcBef>
              <a:spcAft>
                <a:spcPts val="0"/>
              </a:spcAft>
              <a:buSzPts val="1800"/>
              <a:buChar char="-"/>
            </a:pPr>
            <a:r>
              <a:rPr lang="nl" u="sng">
                <a:solidFill>
                  <a:schemeClr val="hlink"/>
                </a:solidFill>
                <a:hlinkClick r:id="rId5"/>
              </a:rPr>
              <a:t>https://www.youtube.com/watch?v=ag9jlVxM_18</a:t>
            </a:r>
            <a:endParaRPr/>
          </a:p>
          <a:p>
            <a:pPr indent="-342900" lvl="0" marL="457200" rtl="0" algn="l">
              <a:spcBef>
                <a:spcPts val="0"/>
              </a:spcBef>
              <a:spcAft>
                <a:spcPts val="0"/>
              </a:spcAft>
              <a:buSzPts val="1800"/>
              <a:buChar char="-"/>
            </a:pPr>
            <a:r>
              <a:rPr lang="nl" u="sng">
                <a:solidFill>
                  <a:schemeClr val="hlink"/>
                </a:solidFill>
                <a:hlinkClick r:id="rId6"/>
              </a:rPr>
              <a:t>https://www.youtube.com/watch?v=A3Mvy8WMk04</a:t>
            </a:r>
            <a:endParaRPr/>
          </a:p>
          <a:p>
            <a:pPr indent="-342900" lvl="0" marL="457200" rtl="0" algn="l">
              <a:spcBef>
                <a:spcPts val="0"/>
              </a:spcBef>
              <a:spcAft>
                <a:spcPts val="0"/>
              </a:spcAft>
              <a:buSzPts val="1800"/>
              <a:buChar char="-"/>
            </a:pPr>
            <a:r>
              <a:rPr lang="nl" u="sng">
                <a:solidFill>
                  <a:schemeClr val="accent5"/>
                </a:solidFill>
                <a:hlinkClick r:id="rId7">
                  <a:extLst>
                    <a:ext uri="{A12FA001-AC4F-418D-AE19-62706E023703}">
                      <ahyp:hlinkClr val="tx"/>
                    </a:ext>
                  </a:extLst>
                </a:hlinkClick>
              </a:rPr>
              <a:t>https://www.precisely.com/blog/big-data/streaming-data-pipelines-how-to-build-one</a:t>
            </a:r>
            <a:endParaRPr/>
          </a:p>
          <a:p>
            <a:pPr indent="-342900" lvl="0" marL="457200" rtl="0" algn="l">
              <a:spcBef>
                <a:spcPts val="0"/>
              </a:spcBef>
              <a:spcAft>
                <a:spcPts val="0"/>
              </a:spcAft>
              <a:buSzPts val="1800"/>
              <a:buChar char="-"/>
            </a:pPr>
            <a:r>
              <a:rPr lang="nl"/>
              <a:t>https://www.acceldata.io/blog/impact-of-ai-on-data-engineering</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5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39" name="Google Shape;339;p5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Data Quality Sources:</a:t>
            </a:r>
            <a:endParaRPr/>
          </a:p>
          <a:p>
            <a:pPr indent="-317500" lvl="1" marL="914400" rtl="0" algn="l">
              <a:spcBef>
                <a:spcPts val="0"/>
              </a:spcBef>
              <a:spcAft>
                <a:spcPts val="0"/>
              </a:spcAft>
              <a:buSzPts val="1400"/>
              <a:buChar char="○"/>
            </a:pPr>
            <a:r>
              <a:rPr lang="nl" u="sng">
                <a:solidFill>
                  <a:schemeClr val="hlink"/>
                </a:solidFill>
                <a:hlinkClick r:id="rId3"/>
              </a:rPr>
              <a:t>https://www.ibm.com/products/tutorials/6-pillars-of-data-quality-and-how-to-improve-your-data#6pillarsofdataquality</a:t>
            </a:r>
            <a:endParaRPr/>
          </a:p>
          <a:p>
            <a:pPr indent="-317500" lvl="1" marL="914400" rtl="0" algn="l">
              <a:spcBef>
                <a:spcPts val="0"/>
              </a:spcBef>
              <a:spcAft>
                <a:spcPts val="0"/>
              </a:spcAft>
              <a:buSzPts val="1400"/>
              <a:buChar char="○"/>
            </a:pPr>
            <a:r>
              <a:rPr lang="nl" u="sng">
                <a:solidFill>
                  <a:schemeClr val="hlink"/>
                </a:solidFill>
                <a:hlinkClick r:id="rId4"/>
              </a:rPr>
              <a:t>https://www.ibm.com/topics/data-quality</a:t>
            </a:r>
            <a:endParaRPr/>
          </a:p>
          <a:p>
            <a:pPr indent="-317500" lvl="1" marL="914400" rtl="0" algn="l">
              <a:spcBef>
                <a:spcPts val="0"/>
              </a:spcBef>
              <a:spcAft>
                <a:spcPts val="0"/>
              </a:spcAft>
              <a:buSzPts val="1400"/>
              <a:buChar char="○"/>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Data encryption resources</a:t>
            </a:r>
            <a:endParaRPr/>
          </a:p>
          <a:p>
            <a:pPr indent="0" lvl="0" marL="0" rtl="0" algn="l">
              <a:spcBef>
                <a:spcPts val="0"/>
              </a:spcBef>
              <a:spcAft>
                <a:spcPts val="0"/>
              </a:spcAft>
              <a:buNone/>
            </a:pPr>
            <a:r>
              <a:rPr lang="nl"/>
              <a:t>			</a:t>
            </a:r>
            <a:endParaRPr/>
          </a:p>
        </p:txBody>
      </p:sp>
      <p:sp>
        <p:nvSpPr>
          <p:cNvPr id="345" name="Google Shape;345;p5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nl"/>
              <a:t>https://www.linkedin.com/advice/0/what-most-effective-data-encryption-decryption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3" name="Google Shape;113;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4" name="Google Shape;114;p17"/>
          <p:cNvPicPr preferRelativeResize="0"/>
          <p:nvPr/>
        </p:nvPicPr>
        <p:blipFill>
          <a:blip r:embed="rId3">
            <a:alphaModFix/>
          </a:blip>
          <a:stretch>
            <a:fillRect/>
          </a:stretch>
        </p:blipFill>
        <p:spPr>
          <a:xfrm>
            <a:off x="680425" y="502026"/>
            <a:ext cx="7685551" cy="4226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Big Data</a:t>
            </a:r>
            <a:endParaRPr/>
          </a:p>
        </p:txBody>
      </p:sp>
      <p:sp>
        <p:nvSpPr>
          <p:cNvPr id="120" name="Google Shape;120;p1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Unstructured and structured information</a:t>
            </a:r>
            <a:endParaRPr/>
          </a:p>
          <a:p>
            <a:pPr indent="-342900" lvl="0" marL="457200" rtl="0" algn="l">
              <a:spcBef>
                <a:spcPts val="0"/>
              </a:spcBef>
              <a:spcAft>
                <a:spcPts val="0"/>
              </a:spcAft>
              <a:buSzPts val="1800"/>
              <a:buChar char="●"/>
            </a:pPr>
            <a:r>
              <a:rPr lang="nl"/>
              <a:t>Machines generate petabytes</a:t>
            </a:r>
            <a:endParaRPr/>
          </a:p>
          <a:p>
            <a:pPr indent="-342900" lvl="0" marL="457200" rtl="0" algn="l">
              <a:spcBef>
                <a:spcPts val="0"/>
              </a:spcBef>
              <a:spcAft>
                <a:spcPts val="0"/>
              </a:spcAft>
              <a:buSzPts val="1800"/>
              <a:buChar char="●"/>
            </a:pPr>
            <a:r>
              <a:rPr lang="nl"/>
              <a:t>Things like</a:t>
            </a:r>
            <a:endParaRPr/>
          </a:p>
          <a:p>
            <a:pPr indent="-317500" lvl="1" marL="914400" rtl="0" algn="l">
              <a:spcBef>
                <a:spcPts val="0"/>
              </a:spcBef>
              <a:spcAft>
                <a:spcPts val="0"/>
              </a:spcAft>
              <a:buSzPts val="1400"/>
              <a:buChar char="○"/>
            </a:pPr>
            <a:r>
              <a:rPr lang="nl"/>
              <a:t>Social </a:t>
            </a:r>
            <a:r>
              <a:rPr lang="nl"/>
              <a:t>media posts</a:t>
            </a:r>
            <a:endParaRPr/>
          </a:p>
          <a:p>
            <a:pPr indent="-317500" lvl="1" marL="914400" rtl="0" algn="l">
              <a:spcBef>
                <a:spcPts val="0"/>
              </a:spcBef>
              <a:spcAft>
                <a:spcPts val="0"/>
              </a:spcAft>
              <a:buSzPts val="1400"/>
              <a:buChar char="○"/>
            </a:pPr>
            <a:r>
              <a:rPr lang="nl"/>
              <a:t>Telemetry</a:t>
            </a:r>
            <a:endParaRPr/>
          </a:p>
          <a:p>
            <a:pPr indent="-317500" lvl="1" marL="914400" rtl="0" algn="l">
              <a:spcBef>
                <a:spcPts val="0"/>
              </a:spcBef>
              <a:spcAft>
                <a:spcPts val="0"/>
              </a:spcAft>
              <a:buSzPts val="1400"/>
              <a:buChar char="○"/>
            </a:pPr>
            <a:r>
              <a:rPr lang="nl"/>
              <a:t>Transactions</a:t>
            </a:r>
            <a:endParaRPr/>
          </a:p>
          <a:p>
            <a:pPr indent="-317500" lvl="1" marL="914400" rtl="0" algn="l">
              <a:spcBef>
                <a:spcPts val="0"/>
              </a:spcBef>
              <a:spcAft>
                <a:spcPts val="0"/>
              </a:spcAft>
              <a:buSzPts val="1400"/>
              <a:buChar char="○"/>
            </a:pPr>
            <a:r>
              <a:rPr lang="nl"/>
              <a:t>…</a:t>
            </a:r>
            <a:endParaRPr/>
          </a:p>
          <a:p>
            <a:pPr indent="-342900" lvl="0" marL="457200" rtl="0" algn="l">
              <a:spcBef>
                <a:spcPts val="0"/>
              </a:spcBef>
              <a:spcAft>
                <a:spcPts val="0"/>
              </a:spcAft>
              <a:buSzPts val="1800"/>
              <a:buChar char="●"/>
            </a:pPr>
            <a:r>
              <a:rPr lang="nl"/>
              <a:t>Massive -&gt; generated too fast we can’t keep up</a:t>
            </a:r>
            <a:endParaRPr/>
          </a:p>
          <a:p>
            <a:pPr indent="-342900" lvl="0" marL="457200" rtl="0" algn="l">
              <a:spcBef>
                <a:spcPts val="0"/>
              </a:spcBef>
              <a:spcAft>
                <a:spcPts val="0"/>
              </a:spcAft>
              <a:buSzPts val="1800"/>
              <a:buChar char="●"/>
            </a:pPr>
            <a:r>
              <a:rPr lang="nl"/>
              <a:t>Too valuable to leave unanalyzed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Big Data</a:t>
            </a:r>
            <a:endParaRPr/>
          </a:p>
        </p:txBody>
      </p:sp>
      <p:sp>
        <p:nvSpPr>
          <p:cNvPr id="126" name="Google Shape;126;p1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Large and complex datasets</a:t>
            </a:r>
            <a:endParaRPr/>
          </a:p>
          <a:p>
            <a:pPr indent="-342900" lvl="0" marL="457200" rtl="0" algn="l">
              <a:spcBef>
                <a:spcPts val="0"/>
              </a:spcBef>
              <a:spcAft>
                <a:spcPts val="0"/>
              </a:spcAft>
              <a:buSzPts val="1800"/>
              <a:buChar char="●"/>
            </a:pPr>
            <a:r>
              <a:rPr lang="nl"/>
              <a:t>Contains any sort of data</a:t>
            </a:r>
            <a:endParaRPr/>
          </a:p>
          <a:p>
            <a:pPr indent="-342900" lvl="0" marL="457200" rtl="0" algn="l">
              <a:spcBef>
                <a:spcPts val="0"/>
              </a:spcBef>
              <a:spcAft>
                <a:spcPts val="0"/>
              </a:spcAft>
              <a:buSzPts val="1800"/>
              <a:buChar char="●"/>
            </a:pPr>
            <a:r>
              <a:rPr lang="nl"/>
              <a:t>Reduced storage cost -&gt; big data more common</a:t>
            </a:r>
            <a:endParaRPr/>
          </a:p>
          <a:p>
            <a:pPr indent="-342900" lvl="0" marL="457200" rtl="0" algn="l">
              <a:spcBef>
                <a:spcPts val="0"/>
              </a:spcBef>
              <a:spcAft>
                <a:spcPts val="0"/>
              </a:spcAft>
              <a:buSzPts val="1800"/>
              <a:buChar char="●"/>
            </a:pPr>
            <a:r>
              <a:rPr lang="nl"/>
              <a:t>Extracting value</a:t>
            </a:r>
            <a:endParaRPr/>
          </a:p>
        </p:txBody>
      </p:sp>
      <p:pic>
        <p:nvPicPr>
          <p:cNvPr id="127" name="Google Shape;127;p19"/>
          <p:cNvPicPr preferRelativeResize="0"/>
          <p:nvPr/>
        </p:nvPicPr>
        <p:blipFill>
          <a:blip r:embed="rId3">
            <a:alphaModFix/>
          </a:blip>
          <a:stretch>
            <a:fillRect/>
          </a:stretch>
        </p:blipFill>
        <p:spPr>
          <a:xfrm>
            <a:off x="3394050" y="2282875"/>
            <a:ext cx="2757800" cy="2757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Big Data</a:t>
            </a:r>
            <a:endParaRPr/>
          </a:p>
        </p:txBody>
      </p:sp>
      <p:sp>
        <p:nvSpPr>
          <p:cNvPr id="133" name="Google Shape;133;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Used to be 3 v’s</a:t>
            </a:r>
            <a:endParaRPr/>
          </a:p>
          <a:p>
            <a:pPr indent="-342900" lvl="0" marL="457200" rtl="0" algn="l">
              <a:spcBef>
                <a:spcPts val="0"/>
              </a:spcBef>
              <a:spcAft>
                <a:spcPts val="0"/>
              </a:spcAft>
              <a:buSzPts val="1800"/>
              <a:buChar char="●"/>
            </a:pPr>
            <a:r>
              <a:rPr lang="nl"/>
              <a:t>5 v’s</a:t>
            </a:r>
            <a:endParaRPr/>
          </a:p>
          <a:p>
            <a:pPr indent="-317500" lvl="1" marL="914400" rtl="0" algn="l">
              <a:spcBef>
                <a:spcPts val="0"/>
              </a:spcBef>
              <a:spcAft>
                <a:spcPts val="0"/>
              </a:spcAft>
              <a:buSzPts val="1400"/>
              <a:buChar char="○"/>
            </a:pPr>
            <a:r>
              <a:rPr lang="nl"/>
              <a:t>volume</a:t>
            </a:r>
            <a:endParaRPr/>
          </a:p>
          <a:p>
            <a:pPr indent="-317500" lvl="1" marL="914400" rtl="0" algn="l">
              <a:spcBef>
                <a:spcPts val="0"/>
              </a:spcBef>
              <a:spcAft>
                <a:spcPts val="0"/>
              </a:spcAft>
              <a:buSzPts val="1400"/>
              <a:buChar char="○"/>
            </a:pPr>
            <a:r>
              <a:rPr lang="nl"/>
              <a:t>velocity</a:t>
            </a:r>
            <a:endParaRPr/>
          </a:p>
          <a:p>
            <a:pPr indent="-317500" lvl="1" marL="914400" rtl="0" algn="l">
              <a:spcBef>
                <a:spcPts val="0"/>
              </a:spcBef>
              <a:spcAft>
                <a:spcPts val="0"/>
              </a:spcAft>
              <a:buSzPts val="1400"/>
              <a:buChar char="○"/>
            </a:pPr>
            <a:r>
              <a:rPr lang="nl"/>
              <a:t>variety</a:t>
            </a:r>
            <a:endParaRPr/>
          </a:p>
          <a:p>
            <a:pPr indent="-317500" lvl="1" marL="914400" rtl="0" algn="l">
              <a:spcBef>
                <a:spcPts val="0"/>
              </a:spcBef>
              <a:spcAft>
                <a:spcPts val="0"/>
              </a:spcAft>
              <a:buSzPts val="1400"/>
              <a:buChar char="○"/>
            </a:pPr>
            <a:r>
              <a:rPr lang="nl"/>
              <a:t>veracity</a:t>
            </a:r>
            <a:endParaRPr/>
          </a:p>
          <a:p>
            <a:pPr indent="-317500" lvl="1" marL="914400" rtl="0" algn="l">
              <a:spcBef>
                <a:spcPts val="0"/>
              </a:spcBef>
              <a:spcAft>
                <a:spcPts val="0"/>
              </a:spcAft>
              <a:buSzPts val="1400"/>
              <a:buChar char="○"/>
            </a:pPr>
            <a:r>
              <a:rPr lang="nl"/>
              <a:t>value</a:t>
            </a:r>
            <a:endParaRPr/>
          </a:p>
        </p:txBody>
      </p:sp>
      <p:pic>
        <p:nvPicPr>
          <p:cNvPr id="134" name="Google Shape;134;p20"/>
          <p:cNvPicPr preferRelativeResize="0"/>
          <p:nvPr/>
        </p:nvPicPr>
        <p:blipFill>
          <a:blip r:embed="rId3">
            <a:alphaModFix/>
          </a:blip>
          <a:stretch>
            <a:fillRect/>
          </a:stretch>
        </p:blipFill>
        <p:spPr>
          <a:xfrm>
            <a:off x="3485550" y="704025"/>
            <a:ext cx="3735450" cy="3735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nl"/>
              <a:t>Evolution of Big data</a:t>
            </a:r>
            <a:endParaRPr/>
          </a:p>
        </p:txBody>
      </p:sp>
      <p:sp>
        <p:nvSpPr>
          <p:cNvPr id="140" name="Google Shape;140;p21"/>
          <p:cNvSpPr txBox="1"/>
          <p:nvPr>
            <p:ph idx="1" type="body"/>
          </p:nvPr>
        </p:nvSpPr>
        <p:spPr>
          <a:xfrm>
            <a:off x="311700" y="13060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nl"/>
              <a:t>Past: extreme amounts of data</a:t>
            </a:r>
            <a:endParaRPr/>
          </a:p>
          <a:p>
            <a:pPr indent="-317500" lvl="1" marL="914400" rtl="0" algn="l">
              <a:spcBef>
                <a:spcPts val="0"/>
              </a:spcBef>
              <a:spcAft>
                <a:spcPts val="0"/>
              </a:spcAft>
              <a:buSzPts val="1400"/>
              <a:buChar char="○"/>
            </a:pPr>
            <a:r>
              <a:rPr lang="nl"/>
              <a:t>Hadoop; store, analyze big datasets</a:t>
            </a:r>
            <a:endParaRPr/>
          </a:p>
          <a:p>
            <a:pPr indent="-317500" lvl="1" marL="914400" rtl="0" algn="l">
              <a:spcBef>
                <a:spcPts val="0"/>
              </a:spcBef>
              <a:spcAft>
                <a:spcPts val="0"/>
              </a:spcAft>
              <a:buSzPts val="1400"/>
              <a:buChar char="○"/>
            </a:pPr>
            <a:r>
              <a:rPr lang="nl"/>
              <a:t>Nosql was also popular</a:t>
            </a:r>
            <a:endParaRPr/>
          </a:p>
          <a:p>
            <a:pPr indent="-342900" lvl="0" marL="457200" rtl="0" algn="l">
              <a:spcBef>
                <a:spcPts val="0"/>
              </a:spcBef>
              <a:spcAft>
                <a:spcPts val="0"/>
              </a:spcAft>
              <a:buSzPts val="1800"/>
              <a:buChar char="●"/>
            </a:pPr>
            <a:r>
              <a:rPr lang="nl"/>
              <a:t>Present: new tools</a:t>
            </a:r>
            <a:endParaRPr/>
          </a:p>
          <a:p>
            <a:pPr indent="-317500" lvl="1" marL="914400" rtl="0" algn="l">
              <a:spcBef>
                <a:spcPts val="0"/>
              </a:spcBef>
              <a:spcAft>
                <a:spcPts val="0"/>
              </a:spcAft>
              <a:buSzPts val="1400"/>
              <a:buChar char="○"/>
            </a:pPr>
            <a:r>
              <a:rPr lang="nl"/>
              <a:t>Apache spark -&gt; growth in big data</a:t>
            </a:r>
            <a:endParaRPr/>
          </a:p>
          <a:p>
            <a:pPr indent="-342900" lvl="0" marL="457200" rtl="0" algn="l">
              <a:spcBef>
                <a:spcPts val="0"/>
              </a:spcBef>
              <a:spcAft>
                <a:spcPts val="0"/>
              </a:spcAft>
              <a:buSzPts val="1800"/>
              <a:buChar char="●"/>
            </a:pPr>
            <a:r>
              <a:rPr lang="nl"/>
              <a:t>Future: generative AI and cloud computing</a:t>
            </a:r>
            <a:endParaRPr/>
          </a:p>
          <a:p>
            <a:pPr indent="-317500" lvl="1" marL="914400" rtl="0" algn="l">
              <a:spcBef>
                <a:spcPts val="0"/>
              </a:spcBef>
              <a:spcAft>
                <a:spcPts val="0"/>
              </a:spcAft>
              <a:buSzPts val="1400"/>
              <a:buChar char="○"/>
            </a:pPr>
            <a:r>
              <a:rPr lang="nl"/>
              <a:t>Expand enterprises</a:t>
            </a:r>
            <a:endParaRPr/>
          </a:p>
          <a:p>
            <a:pPr indent="-317500" lvl="1" marL="914400" rtl="0" algn="l">
              <a:spcBef>
                <a:spcPts val="0"/>
              </a:spcBef>
              <a:spcAft>
                <a:spcPts val="0"/>
              </a:spcAft>
              <a:buSzPts val="1400"/>
              <a:buChar char="○"/>
            </a:pPr>
            <a:r>
              <a:rPr lang="nl"/>
              <a:t>Graph databases</a:t>
            </a:r>
            <a:endParaRPr/>
          </a:p>
          <a:p>
            <a:pPr indent="0" lvl="0" marL="0" rtl="0" algn="l">
              <a:spcBef>
                <a:spcPts val="1200"/>
              </a:spcBef>
              <a:spcAft>
                <a:spcPts val="1200"/>
              </a:spcAft>
              <a:buNone/>
            </a:pPr>
            <a:r>
              <a:t/>
            </a:r>
            <a:endParaRPr/>
          </a:p>
        </p:txBody>
      </p:sp>
      <p:pic>
        <p:nvPicPr>
          <p:cNvPr id="141" name="Google Shape;141;p21"/>
          <p:cNvPicPr preferRelativeResize="0"/>
          <p:nvPr/>
        </p:nvPicPr>
        <p:blipFill>
          <a:blip r:embed="rId3">
            <a:alphaModFix/>
          </a:blip>
          <a:stretch>
            <a:fillRect/>
          </a:stretch>
        </p:blipFill>
        <p:spPr>
          <a:xfrm>
            <a:off x="5257325" y="767975"/>
            <a:ext cx="3003350" cy="3003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